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256" r:id="rId5"/>
    <p:sldId id="257" r:id="rId6"/>
    <p:sldId id="269" r:id="rId7"/>
    <p:sldId id="260" r:id="rId8"/>
    <p:sldId id="262" r:id="rId9"/>
    <p:sldId id="271" r:id="rId10"/>
    <p:sldId id="276" r:id="rId11"/>
    <p:sldId id="277" r:id="rId12"/>
    <p:sldId id="275" r:id="rId13"/>
    <p:sldId id="267" r:id="rId14"/>
    <p:sldId id="272" r:id="rId15"/>
    <p:sldId id="266" r:id="rId16"/>
    <p:sldId id="278" r:id="rId17"/>
    <p:sldId id="279" r:id="rId18"/>
    <p:sldId id="265" r:id="rId19"/>
    <p:sldId id="264" r:id="rId20"/>
    <p:sldId id="263" r:id="rId21"/>
    <p:sldId id="273" r:id="rId22"/>
    <p:sldId id="261" r:id="rId23"/>
    <p:sldId id="270" r:id="rId24"/>
    <p:sldId id="259" r:id="rId25"/>
    <p:sldId id="258" r:id="rId26"/>
    <p:sldId id="274" r:id="rId2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9D6DB"/>
    <a:srgbClr val="E4EAE2"/>
    <a:srgbClr val="FFFFFF"/>
    <a:srgbClr val="ECF5EB"/>
    <a:srgbClr val="0E28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DFF45D-308A-49BD-9972-30DF4ABAF7BB}" v="9" dt="2025-12-12T07:15:24.1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76939" autoAdjust="0"/>
  </p:normalViewPr>
  <p:slideViewPr>
    <p:cSldViewPr snapToGrid="0">
      <p:cViewPr varScale="1">
        <p:scale>
          <a:sx n="98" d="100"/>
          <a:sy n="98" d="100"/>
        </p:scale>
        <p:origin x="96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kel Thestrup Poulsen" userId="7983f767-3692-40b2-87eb-358e70bd9336" providerId="ADAL" clId="{67B65315-8264-4BAF-9589-A8FD6C1C5306}"/>
    <pc:docChg chg="undo custSel addSld delSld modSld sldOrd">
      <pc:chgData name="Mikkel Thestrup Poulsen" userId="7983f767-3692-40b2-87eb-358e70bd9336" providerId="ADAL" clId="{67B65315-8264-4BAF-9589-A8FD6C1C5306}" dt="2025-12-12T07:15:35.652" v="103" actId="1076"/>
      <pc:docMkLst>
        <pc:docMk/>
      </pc:docMkLst>
      <pc:sldChg chg="addSp modSp mod ord">
        <pc:chgData name="Mikkel Thestrup Poulsen" userId="7983f767-3692-40b2-87eb-358e70bd9336" providerId="ADAL" clId="{67B65315-8264-4BAF-9589-A8FD6C1C5306}" dt="2025-12-12T07:06:19.017" v="32"/>
        <pc:sldMkLst>
          <pc:docMk/>
          <pc:sldMk cId="370985498" sldId="266"/>
        </pc:sldMkLst>
        <pc:spChg chg="mod">
          <ac:chgData name="Mikkel Thestrup Poulsen" userId="7983f767-3692-40b2-87eb-358e70bd9336" providerId="ADAL" clId="{67B65315-8264-4BAF-9589-A8FD6C1C5306}" dt="2025-12-12T07:02:43.547" v="10" actId="20577"/>
          <ac:spMkLst>
            <pc:docMk/>
            <pc:sldMk cId="370985498" sldId="266"/>
            <ac:spMk id="3" creationId="{DE714B78-CAE2-C896-FACF-AEBE5C2475D9}"/>
          </ac:spMkLst>
        </pc:spChg>
        <pc:picChg chg="add mod">
          <ac:chgData name="Mikkel Thestrup Poulsen" userId="7983f767-3692-40b2-87eb-358e70bd9336" providerId="ADAL" clId="{67B65315-8264-4BAF-9589-A8FD6C1C5306}" dt="2025-12-12T07:03:02.718" v="14" actId="1076"/>
          <ac:picMkLst>
            <pc:docMk/>
            <pc:sldMk cId="370985498" sldId="266"/>
            <ac:picMk id="5" creationId="{845FB84D-6DCD-807C-A421-BC16CC2F0E84}"/>
          </ac:picMkLst>
        </pc:picChg>
      </pc:sldChg>
      <pc:sldChg chg="addSp delSp modSp del mod ord modNotesTx">
        <pc:chgData name="Mikkel Thestrup Poulsen" userId="7983f767-3692-40b2-87eb-358e70bd9336" providerId="ADAL" clId="{67B65315-8264-4BAF-9589-A8FD6C1C5306}" dt="2025-12-12T07:09:32.679" v="38" actId="47"/>
        <pc:sldMkLst>
          <pc:docMk/>
          <pc:sldMk cId="1749802521" sldId="268"/>
        </pc:sldMkLst>
        <pc:spChg chg="del mod">
          <ac:chgData name="Mikkel Thestrup Poulsen" userId="7983f767-3692-40b2-87eb-358e70bd9336" providerId="ADAL" clId="{67B65315-8264-4BAF-9589-A8FD6C1C5306}" dt="2025-12-12T06:59:47.354" v="3"/>
          <ac:spMkLst>
            <pc:docMk/>
            <pc:sldMk cId="1749802521" sldId="268"/>
            <ac:spMk id="3" creationId="{DE1E9D0A-0504-1018-D3EF-90FEB99C4D39}"/>
          </ac:spMkLst>
        </pc:spChg>
        <pc:picChg chg="add mod">
          <ac:chgData name="Mikkel Thestrup Poulsen" userId="7983f767-3692-40b2-87eb-358e70bd9336" providerId="ADAL" clId="{67B65315-8264-4BAF-9589-A8FD6C1C5306}" dt="2025-12-12T07:00:08.011" v="8" actId="1076"/>
          <ac:picMkLst>
            <pc:docMk/>
            <pc:sldMk cId="1749802521" sldId="268"/>
            <ac:picMk id="5" creationId="{B413F4A6-88E8-A14A-7FDE-69E618F8B81C}"/>
          </ac:picMkLst>
        </pc:picChg>
      </pc:sldChg>
      <pc:sldChg chg="add">
        <pc:chgData name="Mikkel Thestrup Poulsen" userId="7983f767-3692-40b2-87eb-358e70bd9336" providerId="ADAL" clId="{67B65315-8264-4BAF-9589-A8FD6C1C5306}" dt="2025-12-12T06:59:27.302" v="1" actId="2890"/>
        <pc:sldMkLst>
          <pc:docMk/>
          <pc:sldMk cId="499128285" sldId="271"/>
        </pc:sldMkLst>
      </pc:sldChg>
      <pc:sldChg chg="add">
        <pc:chgData name="Mikkel Thestrup Poulsen" userId="7983f767-3692-40b2-87eb-358e70bd9336" providerId="ADAL" clId="{67B65315-8264-4BAF-9589-A8FD6C1C5306}" dt="2025-12-12T07:02:17.752" v="9" actId="2890"/>
        <pc:sldMkLst>
          <pc:docMk/>
          <pc:sldMk cId="156128460" sldId="272"/>
        </pc:sldMkLst>
      </pc:sldChg>
      <pc:sldChg chg="addSp modSp add mod">
        <pc:chgData name="Mikkel Thestrup Poulsen" userId="7983f767-3692-40b2-87eb-358e70bd9336" providerId="ADAL" clId="{67B65315-8264-4BAF-9589-A8FD6C1C5306}" dt="2025-12-12T07:04:28.551" v="20" actId="1076"/>
        <pc:sldMkLst>
          <pc:docMk/>
          <pc:sldMk cId="746076835" sldId="273"/>
        </pc:sldMkLst>
        <pc:spChg chg="mod">
          <ac:chgData name="Mikkel Thestrup Poulsen" userId="7983f767-3692-40b2-87eb-358e70bd9336" providerId="ADAL" clId="{67B65315-8264-4BAF-9589-A8FD6C1C5306}" dt="2025-12-12T07:04:13.004" v="16" actId="20577"/>
          <ac:spMkLst>
            <pc:docMk/>
            <pc:sldMk cId="746076835" sldId="273"/>
            <ac:spMk id="3" creationId="{A1A6C339-A56A-76B5-407B-1ACE90C424F3}"/>
          </ac:spMkLst>
        </pc:spChg>
        <pc:picChg chg="add mod">
          <ac:chgData name="Mikkel Thestrup Poulsen" userId="7983f767-3692-40b2-87eb-358e70bd9336" providerId="ADAL" clId="{67B65315-8264-4BAF-9589-A8FD6C1C5306}" dt="2025-12-12T07:04:28.551" v="20" actId="1076"/>
          <ac:picMkLst>
            <pc:docMk/>
            <pc:sldMk cId="746076835" sldId="273"/>
            <ac:picMk id="5" creationId="{3F6C6DF1-89D4-BA5E-1A0E-4295F173B22F}"/>
          </ac:picMkLst>
        </pc:picChg>
      </pc:sldChg>
      <pc:sldChg chg="addSp delSp modSp add mod">
        <pc:chgData name="Mikkel Thestrup Poulsen" userId="7983f767-3692-40b2-87eb-358e70bd9336" providerId="ADAL" clId="{67B65315-8264-4BAF-9589-A8FD6C1C5306}" dt="2025-12-12T07:05:43.673" v="30" actId="1076"/>
        <pc:sldMkLst>
          <pc:docMk/>
          <pc:sldMk cId="1782805196" sldId="274"/>
        </pc:sldMkLst>
        <pc:spChg chg="del mod">
          <ac:chgData name="Mikkel Thestrup Poulsen" userId="7983f767-3692-40b2-87eb-358e70bd9336" providerId="ADAL" clId="{67B65315-8264-4BAF-9589-A8FD6C1C5306}" dt="2025-12-12T07:05:30.064" v="25"/>
          <ac:spMkLst>
            <pc:docMk/>
            <pc:sldMk cId="1782805196" sldId="274"/>
            <ac:spMk id="3" creationId="{CA8B6F83-AE08-6B68-610A-81DC98EC6603}"/>
          </ac:spMkLst>
        </pc:spChg>
        <pc:picChg chg="add mod">
          <ac:chgData name="Mikkel Thestrup Poulsen" userId="7983f767-3692-40b2-87eb-358e70bd9336" providerId="ADAL" clId="{67B65315-8264-4BAF-9589-A8FD6C1C5306}" dt="2025-12-12T07:05:43.673" v="30" actId="1076"/>
          <ac:picMkLst>
            <pc:docMk/>
            <pc:sldMk cId="1782805196" sldId="274"/>
            <ac:picMk id="5" creationId="{F720AAA9-39FD-7EBF-FB81-BA5BFC7EA16F}"/>
          </ac:picMkLst>
        </pc:picChg>
      </pc:sldChg>
      <pc:sldChg chg="add del">
        <pc:chgData name="Mikkel Thestrup Poulsen" userId="7983f767-3692-40b2-87eb-358e70bd9336" providerId="ADAL" clId="{67B65315-8264-4BAF-9589-A8FD6C1C5306}" dt="2025-12-12T07:04:59.175" v="22" actId="2890"/>
        <pc:sldMkLst>
          <pc:docMk/>
          <pc:sldMk cId="3013685942" sldId="274"/>
        </pc:sldMkLst>
      </pc:sldChg>
      <pc:sldChg chg="add">
        <pc:chgData name="Mikkel Thestrup Poulsen" userId="7983f767-3692-40b2-87eb-358e70bd9336" providerId="ADAL" clId="{67B65315-8264-4BAF-9589-A8FD6C1C5306}" dt="2025-12-12T07:08:49.838" v="35" actId="2890"/>
        <pc:sldMkLst>
          <pc:docMk/>
          <pc:sldMk cId="1215802054" sldId="275"/>
        </pc:sldMkLst>
      </pc:sldChg>
      <pc:sldChg chg="delSp modSp add mod">
        <pc:chgData name="Mikkel Thestrup Poulsen" userId="7983f767-3692-40b2-87eb-358e70bd9336" providerId="ADAL" clId="{67B65315-8264-4BAF-9589-A8FD6C1C5306}" dt="2025-12-12T07:13:19.545" v="92" actId="20577"/>
        <pc:sldMkLst>
          <pc:docMk/>
          <pc:sldMk cId="1804644636" sldId="276"/>
        </pc:sldMkLst>
        <pc:spChg chg="mod">
          <ac:chgData name="Mikkel Thestrup Poulsen" userId="7983f767-3692-40b2-87eb-358e70bd9336" providerId="ADAL" clId="{67B65315-8264-4BAF-9589-A8FD6C1C5306}" dt="2025-12-12T07:13:19.545" v="92" actId="20577"/>
          <ac:spMkLst>
            <pc:docMk/>
            <pc:sldMk cId="1804644636" sldId="276"/>
            <ac:spMk id="2" creationId="{95CABBE1-06BB-153D-0192-96A78BDC4CDF}"/>
          </ac:spMkLst>
        </pc:spChg>
        <pc:spChg chg="mod">
          <ac:chgData name="Mikkel Thestrup Poulsen" userId="7983f767-3692-40b2-87eb-358e70bd9336" providerId="ADAL" clId="{67B65315-8264-4BAF-9589-A8FD6C1C5306}" dt="2025-12-12T07:11:09.439" v="68" actId="1076"/>
          <ac:spMkLst>
            <pc:docMk/>
            <pc:sldMk cId="1804644636" sldId="276"/>
            <ac:spMk id="3" creationId="{1C57D128-A9B5-0784-B8BB-E5D6687ED6CF}"/>
          </ac:spMkLst>
        </pc:spChg>
        <pc:spChg chg="mod">
          <ac:chgData name="Mikkel Thestrup Poulsen" userId="7983f767-3692-40b2-87eb-358e70bd9336" providerId="ADAL" clId="{67B65315-8264-4BAF-9589-A8FD6C1C5306}" dt="2025-12-12T07:11:25.851" v="73" actId="1076"/>
          <ac:spMkLst>
            <pc:docMk/>
            <pc:sldMk cId="1804644636" sldId="276"/>
            <ac:spMk id="4" creationId="{D076026E-32C5-F8FA-A9FB-1FD5E8B74523}"/>
          </ac:spMkLst>
        </pc:spChg>
        <pc:spChg chg="mod">
          <ac:chgData name="Mikkel Thestrup Poulsen" userId="7983f767-3692-40b2-87eb-358e70bd9336" providerId="ADAL" clId="{67B65315-8264-4BAF-9589-A8FD6C1C5306}" dt="2025-12-12T07:10:38.225" v="60" actId="1076"/>
          <ac:spMkLst>
            <pc:docMk/>
            <pc:sldMk cId="1804644636" sldId="276"/>
            <ac:spMk id="9" creationId="{C9D4F945-AE70-80AE-61CD-D4BAAF9F3531}"/>
          </ac:spMkLst>
        </pc:spChg>
        <pc:spChg chg="del">
          <ac:chgData name="Mikkel Thestrup Poulsen" userId="7983f767-3692-40b2-87eb-358e70bd9336" providerId="ADAL" clId="{67B65315-8264-4BAF-9589-A8FD6C1C5306}" dt="2025-12-12T07:09:50.449" v="45" actId="478"/>
          <ac:spMkLst>
            <pc:docMk/>
            <pc:sldMk cId="1804644636" sldId="276"/>
            <ac:spMk id="12" creationId="{944F988F-36DC-CC20-6295-34D7A2AB67A5}"/>
          </ac:spMkLst>
        </pc:spChg>
        <pc:spChg chg="del mod">
          <ac:chgData name="Mikkel Thestrup Poulsen" userId="7983f767-3692-40b2-87eb-358e70bd9336" providerId="ADAL" clId="{67B65315-8264-4BAF-9589-A8FD6C1C5306}" dt="2025-12-12T07:09:43.366" v="41" actId="478"/>
          <ac:spMkLst>
            <pc:docMk/>
            <pc:sldMk cId="1804644636" sldId="276"/>
            <ac:spMk id="13" creationId="{54665A99-F497-48D0-A9B3-58130F1B4EB0}"/>
          </ac:spMkLst>
        </pc:spChg>
        <pc:spChg chg="del">
          <ac:chgData name="Mikkel Thestrup Poulsen" userId="7983f767-3692-40b2-87eb-358e70bd9336" providerId="ADAL" clId="{67B65315-8264-4BAF-9589-A8FD6C1C5306}" dt="2025-12-12T07:09:45.592" v="43" actId="478"/>
          <ac:spMkLst>
            <pc:docMk/>
            <pc:sldMk cId="1804644636" sldId="276"/>
            <ac:spMk id="14" creationId="{D0F30718-0B7A-5A4F-C871-7730A32C47A3}"/>
          </ac:spMkLst>
        </pc:spChg>
        <pc:picChg chg="mod">
          <ac:chgData name="Mikkel Thestrup Poulsen" userId="7983f767-3692-40b2-87eb-358e70bd9336" providerId="ADAL" clId="{67B65315-8264-4BAF-9589-A8FD6C1C5306}" dt="2025-12-12T07:10:33.264" v="59" actId="14100"/>
          <ac:picMkLst>
            <pc:docMk/>
            <pc:sldMk cId="1804644636" sldId="276"/>
            <ac:picMk id="5" creationId="{DC218A2A-8812-DDD4-8CCB-35000E77684C}"/>
          </ac:picMkLst>
        </pc:picChg>
        <pc:picChg chg="mod">
          <ac:chgData name="Mikkel Thestrup Poulsen" userId="7983f767-3692-40b2-87eb-358e70bd9336" providerId="ADAL" clId="{67B65315-8264-4BAF-9589-A8FD6C1C5306}" dt="2025-12-12T07:11:05.131" v="67" actId="1076"/>
          <ac:picMkLst>
            <pc:docMk/>
            <pc:sldMk cId="1804644636" sldId="276"/>
            <ac:picMk id="6" creationId="{E1A43F39-E217-320C-E651-3DA18091254E}"/>
          </ac:picMkLst>
        </pc:picChg>
        <pc:picChg chg="mod">
          <ac:chgData name="Mikkel Thestrup Poulsen" userId="7983f767-3692-40b2-87eb-358e70bd9336" providerId="ADAL" clId="{67B65315-8264-4BAF-9589-A8FD6C1C5306}" dt="2025-12-12T07:11:22.382" v="72" actId="14100"/>
          <ac:picMkLst>
            <pc:docMk/>
            <pc:sldMk cId="1804644636" sldId="276"/>
            <ac:picMk id="7" creationId="{C7A2C436-4E7A-1A3A-0DD6-E3B41CDD6E0A}"/>
          </ac:picMkLst>
        </pc:picChg>
        <pc:picChg chg="del">
          <ac:chgData name="Mikkel Thestrup Poulsen" userId="7983f767-3692-40b2-87eb-358e70bd9336" providerId="ADAL" clId="{67B65315-8264-4BAF-9589-A8FD6C1C5306}" dt="2025-12-12T07:09:40.334" v="39" actId="478"/>
          <ac:picMkLst>
            <pc:docMk/>
            <pc:sldMk cId="1804644636" sldId="276"/>
            <ac:picMk id="8" creationId="{DED44FE7-09B7-3A94-A2C0-E90297D685CE}"/>
          </ac:picMkLst>
        </pc:picChg>
        <pc:picChg chg="del">
          <ac:chgData name="Mikkel Thestrup Poulsen" userId="7983f767-3692-40b2-87eb-358e70bd9336" providerId="ADAL" clId="{67B65315-8264-4BAF-9589-A8FD6C1C5306}" dt="2025-12-12T07:09:44.307" v="42" actId="478"/>
          <ac:picMkLst>
            <pc:docMk/>
            <pc:sldMk cId="1804644636" sldId="276"/>
            <ac:picMk id="10" creationId="{20DCF317-5C2D-3502-010F-D6BF0E6324F7}"/>
          </ac:picMkLst>
        </pc:picChg>
        <pc:picChg chg="del">
          <ac:chgData name="Mikkel Thestrup Poulsen" userId="7983f767-3692-40b2-87eb-358e70bd9336" providerId="ADAL" clId="{67B65315-8264-4BAF-9589-A8FD6C1C5306}" dt="2025-12-12T07:09:46.944" v="44" actId="478"/>
          <ac:picMkLst>
            <pc:docMk/>
            <pc:sldMk cId="1804644636" sldId="276"/>
            <ac:picMk id="11" creationId="{FC2B535F-48A1-1144-B3BC-95B83DC17597}"/>
          </ac:picMkLst>
        </pc:picChg>
      </pc:sldChg>
      <pc:sldChg chg="addSp delSp modSp add mod">
        <pc:chgData name="Mikkel Thestrup Poulsen" userId="7983f767-3692-40b2-87eb-358e70bd9336" providerId="ADAL" clId="{67B65315-8264-4BAF-9589-A8FD6C1C5306}" dt="2025-12-12T07:13:26.637" v="96" actId="20577"/>
        <pc:sldMkLst>
          <pc:docMk/>
          <pc:sldMk cId="452613893" sldId="277"/>
        </pc:sldMkLst>
        <pc:spChg chg="mod">
          <ac:chgData name="Mikkel Thestrup Poulsen" userId="7983f767-3692-40b2-87eb-358e70bd9336" providerId="ADAL" clId="{67B65315-8264-4BAF-9589-A8FD6C1C5306}" dt="2025-12-12T07:13:26.637" v="96" actId="20577"/>
          <ac:spMkLst>
            <pc:docMk/>
            <pc:sldMk cId="452613893" sldId="277"/>
            <ac:spMk id="2" creationId="{AFACE624-A45D-D473-463E-A154AF69D041}"/>
          </ac:spMkLst>
        </pc:spChg>
        <pc:spChg chg="del">
          <ac:chgData name="Mikkel Thestrup Poulsen" userId="7983f767-3692-40b2-87eb-358e70bd9336" providerId="ADAL" clId="{67B65315-8264-4BAF-9589-A8FD6C1C5306}" dt="2025-12-12T07:09:55.436" v="47" actId="478"/>
          <ac:spMkLst>
            <pc:docMk/>
            <pc:sldMk cId="452613893" sldId="277"/>
            <ac:spMk id="3" creationId="{2A506E22-A5D0-A97B-2B31-A571F341CF88}"/>
          </ac:spMkLst>
        </pc:spChg>
        <pc:spChg chg="del">
          <ac:chgData name="Mikkel Thestrup Poulsen" userId="7983f767-3692-40b2-87eb-358e70bd9336" providerId="ADAL" clId="{67B65315-8264-4BAF-9589-A8FD6C1C5306}" dt="2025-12-12T07:10:11.903" v="52" actId="478"/>
          <ac:spMkLst>
            <pc:docMk/>
            <pc:sldMk cId="452613893" sldId="277"/>
            <ac:spMk id="4" creationId="{14130326-E1C2-0406-C1C2-C1CFFB560C40}"/>
          </ac:spMkLst>
        </pc:spChg>
        <pc:spChg chg="del">
          <ac:chgData name="Mikkel Thestrup Poulsen" userId="7983f767-3692-40b2-87eb-358e70bd9336" providerId="ADAL" clId="{67B65315-8264-4BAF-9589-A8FD6C1C5306}" dt="2025-12-12T07:10:05.514" v="50" actId="478"/>
          <ac:spMkLst>
            <pc:docMk/>
            <pc:sldMk cId="452613893" sldId="277"/>
            <ac:spMk id="9" creationId="{FC9BBF22-9F01-A5F6-2416-09770C6AA13D}"/>
          </ac:spMkLst>
        </pc:spChg>
        <pc:spChg chg="mod">
          <ac:chgData name="Mikkel Thestrup Poulsen" userId="7983f767-3692-40b2-87eb-358e70bd9336" providerId="ADAL" clId="{67B65315-8264-4BAF-9589-A8FD6C1C5306}" dt="2025-12-12T07:12:04.245" v="83" actId="1076"/>
          <ac:spMkLst>
            <pc:docMk/>
            <pc:sldMk cId="452613893" sldId="277"/>
            <ac:spMk id="12" creationId="{775042AD-7E11-110B-5F71-EBFB4B1DF0C4}"/>
          </ac:spMkLst>
        </pc:spChg>
        <pc:spChg chg="mod">
          <ac:chgData name="Mikkel Thestrup Poulsen" userId="7983f767-3692-40b2-87eb-358e70bd9336" providerId="ADAL" clId="{67B65315-8264-4BAF-9589-A8FD6C1C5306}" dt="2025-12-12T07:11:52.722" v="79" actId="1076"/>
          <ac:spMkLst>
            <pc:docMk/>
            <pc:sldMk cId="452613893" sldId="277"/>
            <ac:spMk id="13" creationId="{741E141F-DA87-BFF9-A989-382659F0475D}"/>
          </ac:spMkLst>
        </pc:spChg>
        <pc:spChg chg="mod">
          <ac:chgData name="Mikkel Thestrup Poulsen" userId="7983f767-3692-40b2-87eb-358e70bd9336" providerId="ADAL" clId="{67B65315-8264-4BAF-9589-A8FD6C1C5306}" dt="2025-12-12T07:12:24.424" v="88" actId="1076"/>
          <ac:spMkLst>
            <pc:docMk/>
            <pc:sldMk cId="452613893" sldId="277"/>
            <ac:spMk id="14" creationId="{C70D45DD-B7B5-BE89-40A1-7355E1E1ABC9}"/>
          </ac:spMkLst>
        </pc:spChg>
        <pc:spChg chg="add del mod">
          <ac:chgData name="Mikkel Thestrup Poulsen" userId="7983f767-3692-40b2-87eb-358e70bd9336" providerId="ADAL" clId="{67B65315-8264-4BAF-9589-A8FD6C1C5306}" dt="2025-12-12T07:10:02.895" v="49" actId="478"/>
          <ac:spMkLst>
            <pc:docMk/>
            <pc:sldMk cId="452613893" sldId="277"/>
            <ac:spMk id="16" creationId="{A520941F-EA1B-78E8-D13F-A84BE877A768}"/>
          </ac:spMkLst>
        </pc:spChg>
        <pc:picChg chg="del">
          <ac:chgData name="Mikkel Thestrup Poulsen" userId="7983f767-3692-40b2-87eb-358e70bd9336" providerId="ADAL" clId="{67B65315-8264-4BAF-9589-A8FD6C1C5306}" dt="2025-12-12T07:09:59.346" v="48" actId="478"/>
          <ac:picMkLst>
            <pc:docMk/>
            <pc:sldMk cId="452613893" sldId="277"/>
            <ac:picMk id="5" creationId="{BA1C0355-CCDF-2D90-7511-84D0E8073FB3}"/>
          </ac:picMkLst>
        </pc:picChg>
        <pc:picChg chg="del">
          <ac:chgData name="Mikkel Thestrup Poulsen" userId="7983f767-3692-40b2-87eb-358e70bd9336" providerId="ADAL" clId="{67B65315-8264-4BAF-9589-A8FD6C1C5306}" dt="2025-12-12T07:09:53.669" v="46" actId="478"/>
          <ac:picMkLst>
            <pc:docMk/>
            <pc:sldMk cId="452613893" sldId="277"/>
            <ac:picMk id="6" creationId="{4B8FF192-242A-AAA8-3AAA-55733907C730}"/>
          </ac:picMkLst>
        </pc:picChg>
        <pc:picChg chg="del">
          <ac:chgData name="Mikkel Thestrup Poulsen" userId="7983f767-3692-40b2-87eb-358e70bd9336" providerId="ADAL" clId="{67B65315-8264-4BAF-9589-A8FD6C1C5306}" dt="2025-12-12T07:10:08.878" v="51" actId="478"/>
          <ac:picMkLst>
            <pc:docMk/>
            <pc:sldMk cId="452613893" sldId="277"/>
            <ac:picMk id="7" creationId="{DF03445F-125A-A116-F9FD-937909E6B748}"/>
          </ac:picMkLst>
        </pc:picChg>
        <pc:picChg chg="mod">
          <ac:chgData name="Mikkel Thestrup Poulsen" userId="7983f767-3692-40b2-87eb-358e70bd9336" providerId="ADAL" clId="{67B65315-8264-4BAF-9589-A8FD6C1C5306}" dt="2025-12-12T07:11:50.322" v="78" actId="14100"/>
          <ac:picMkLst>
            <pc:docMk/>
            <pc:sldMk cId="452613893" sldId="277"/>
            <ac:picMk id="8" creationId="{F60CDBFC-2177-86BB-0178-29D8785EE2B8}"/>
          </ac:picMkLst>
        </pc:picChg>
        <pc:picChg chg="mod">
          <ac:chgData name="Mikkel Thestrup Poulsen" userId="7983f767-3692-40b2-87eb-358e70bd9336" providerId="ADAL" clId="{67B65315-8264-4BAF-9589-A8FD6C1C5306}" dt="2025-12-12T07:12:20.846" v="87" actId="1076"/>
          <ac:picMkLst>
            <pc:docMk/>
            <pc:sldMk cId="452613893" sldId="277"/>
            <ac:picMk id="10" creationId="{EABDF16B-BD25-0CE9-6EDF-DC65DDDF7075}"/>
          </ac:picMkLst>
        </pc:picChg>
        <pc:picChg chg="mod">
          <ac:chgData name="Mikkel Thestrup Poulsen" userId="7983f767-3692-40b2-87eb-358e70bd9336" providerId="ADAL" clId="{67B65315-8264-4BAF-9589-A8FD6C1C5306}" dt="2025-12-12T07:11:55.383" v="80" actId="14100"/>
          <ac:picMkLst>
            <pc:docMk/>
            <pc:sldMk cId="452613893" sldId="277"/>
            <ac:picMk id="11" creationId="{A0B340F8-A78C-D9C6-6E3B-BD36A88FA06D}"/>
          </ac:picMkLst>
        </pc:picChg>
      </pc:sldChg>
      <pc:sldChg chg="modSp add mod">
        <pc:chgData name="Mikkel Thestrup Poulsen" userId="7983f767-3692-40b2-87eb-358e70bd9336" providerId="ADAL" clId="{67B65315-8264-4BAF-9589-A8FD6C1C5306}" dt="2025-12-12T07:15:35.652" v="103" actId="1076"/>
        <pc:sldMkLst>
          <pc:docMk/>
          <pc:sldMk cId="1091112975" sldId="278"/>
        </pc:sldMkLst>
        <pc:spChg chg="mod">
          <ac:chgData name="Mikkel Thestrup Poulsen" userId="7983f767-3692-40b2-87eb-358e70bd9336" providerId="ADAL" clId="{67B65315-8264-4BAF-9589-A8FD6C1C5306}" dt="2025-12-12T07:14:43.765" v="99"/>
          <ac:spMkLst>
            <pc:docMk/>
            <pc:sldMk cId="1091112975" sldId="278"/>
            <ac:spMk id="2" creationId="{7F45D863-5A51-3AA8-8F49-0213AEF2EE66}"/>
          </ac:spMkLst>
        </pc:spChg>
        <pc:spChg chg="mod">
          <ac:chgData name="Mikkel Thestrup Poulsen" userId="7983f767-3692-40b2-87eb-358e70bd9336" providerId="ADAL" clId="{67B65315-8264-4BAF-9589-A8FD6C1C5306}" dt="2025-12-12T07:15:35.652" v="103" actId="1076"/>
          <ac:spMkLst>
            <pc:docMk/>
            <pc:sldMk cId="1091112975" sldId="278"/>
            <ac:spMk id="3" creationId="{FA4F1984-3849-B69A-65F0-75A0963A4F9E}"/>
          </ac:spMkLst>
        </pc:spChg>
      </pc:sldChg>
      <pc:sldChg chg="modSp add mod">
        <pc:chgData name="Mikkel Thestrup Poulsen" userId="7983f767-3692-40b2-87eb-358e70bd9336" providerId="ADAL" clId="{67B65315-8264-4BAF-9589-A8FD6C1C5306}" dt="2025-12-12T07:15:29.666" v="102" actId="1076"/>
        <pc:sldMkLst>
          <pc:docMk/>
          <pc:sldMk cId="3594841827" sldId="279"/>
        </pc:sldMkLst>
        <pc:spChg chg="mod">
          <ac:chgData name="Mikkel Thestrup Poulsen" userId="7983f767-3692-40b2-87eb-358e70bd9336" providerId="ADAL" clId="{67B65315-8264-4BAF-9589-A8FD6C1C5306}" dt="2025-12-12T07:15:24.115" v="101"/>
          <ac:spMkLst>
            <pc:docMk/>
            <pc:sldMk cId="3594841827" sldId="279"/>
            <ac:spMk id="2" creationId="{967A5346-1BB9-B3D8-74B2-B82AD2B2783B}"/>
          </ac:spMkLst>
        </pc:spChg>
        <pc:spChg chg="mod">
          <ac:chgData name="Mikkel Thestrup Poulsen" userId="7983f767-3692-40b2-87eb-358e70bd9336" providerId="ADAL" clId="{67B65315-8264-4BAF-9589-A8FD6C1C5306}" dt="2025-12-12T07:15:29.666" v="102" actId="1076"/>
          <ac:spMkLst>
            <pc:docMk/>
            <pc:sldMk cId="3594841827" sldId="279"/>
            <ac:spMk id="7" creationId="{5C0D304F-FD45-3DFB-4E82-78D118CF15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sidehove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a-DK"/>
          </a:p>
        </p:txBody>
      </p:sp>
      <p:sp>
        <p:nvSpPr>
          <p:cNvPr id="3" name="Pladsholder til dato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632043-870C-4C5F-A442-B41171BFC705}" type="datetimeFigureOut">
              <a:rPr lang="da-DK" smtClean="0"/>
              <a:t>12-12-2025</a:t>
            </a:fld>
            <a:endParaRPr lang="da-DK"/>
          </a:p>
        </p:txBody>
      </p:sp>
      <p:sp>
        <p:nvSpPr>
          <p:cNvPr id="4" name="Pladsholder til slidebille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a-DK"/>
          </a:p>
        </p:txBody>
      </p:sp>
      <p:sp>
        <p:nvSpPr>
          <p:cNvPr id="5" name="Pladsholder til no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6" name="Pladsholder til sidefod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a-DK"/>
          </a:p>
        </p:txBody>
      </p:sp>
      <p:sp>
        <p:nvSpPr>
          <p:cNvPr id="7" name="Pladsholder til slide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F8B832-3BAC-42E5-B6E0-793EB86B4E97}" type="slidenum">
              <a:rPr lang="da-DK" smtClean="0"/>
              <a:t>‹nr.›</a:t>
            </a:fld>
            <a:endParaRPr lang="da-DK"/>
          </a:p>
        </p:txBody>
      </p:sp>
    </p:spTree>
    <p:extLst>
      <p:ext uri="{BB962C8B-B14F-4D97-AF65-F5344CB8AC3E}">
        <p14:creationId xmlns:p14="http://schemas.microsoft.com/office/powerpoint/2010/main" val="1303560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Bridging the physical and digital worlds.</a:t>
            </a:r>
            <a:br>
              <a:rPr lang="en-US" dirty="0"/>
            </a:br>
            <a:br>
              <a:rPr lang="en-US" dirty="0"/>
            </a:br>
            <a:r>
              <a:rPr lang="en-US" dirty="0"/>
              <a:t>Today, I’ll introduce the theory of the Digital Twin. We’ll explore what it is, how it has evolved, the different types, advantages and challenges, and finally, how Digital Twins can be used in education. Think of this session as a bridge between concept and practice.</a:t>
            </a:r>
            <a:endParaRPr lang="da-DK" dirty="0"/>
          </a:p>
          <a:p>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a:t>
            </a:fld>
            <a:endParaRPr lang="da-DK"/>
          </a:p>
        </p:txBody>
      </p:sp>
    </p:spTree>
    <p:extLst>
      <p:ext uri="{BB962C8B-B14F-4D97-AF65-F5344CB8AC3E}">
        <p14:creationId xmlns:p14="http://schemas.microsoft.com/office/powerpoint/2010/main" val="1399354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Digital Twins have gone through different phases. </a:t>
            </a:r>
          </a:p>
          <a:p>
            <a:r>
              <a:rPr lang="en-US" dirty="0"/>
              <a:t>At first, everything was physical or static CAD drawings. </a:t>
            </a:r>
          </a:p>
          <a:p>
            <a:r>
              <a:rPr lang="en-US" dirty="0"/>
              <a:t>Then 3D models came. Later, companies began experimenting with data integration. </a:t>
            </a:r>
          </a:p>
          <a:p>
            <a:r>
              <a:rPr lang="en-US" dirty="0"/>
              <a:t>Today, we are in the replicative phase, with full platforms supporting twins. </a:t>
            </a:r>
          </a:p>
          <a:p>
            <a:r>
              <a:rPr lang="en-US" dirty="0"/>
              <a:t>The future is intelligent twins that predict problems before they happen, using AI and machine learning.</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12</a:t>
            </a:fld>
            <a:endParaRPr lang="da-DK"/>
          </a:p>
        </p:txBody>
      </p:sp>
    </p:spTree>
    <p:extLst>
      <p:ext uri="{BB962C8B-B14F-4D97-AF65-F5344CB8AC3E}">
        <p14:creationId xmlns:p14="http://schemas.microsoft.com/office/powerpoint/2010/main" val="722854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Models are static pictures.</a:t>
            </a:r>
          </a:p>
          <a:p>
            <a:r>
              <a:rPr lang="en-US" dirty="0"/>
              <a:t>Simulations add time, showing behavior under conditions. </a:t>
            </a:r>
          </a:p>
          <a:p>
            <a:r>
              <a:rPr lang="en-US" dirty="0"/>
              <a:t>Dr. Michael Grieves defined tests of virtuality: </a:t>
            </a:r>
          </a:p>
          <a:p>
            <a:r>
              <a:rPr lang="en-US" dirty="0"/>
              <a:t>Can we tell the difference visually? </a:t>
            </a:r>
          </a:p>
          <a:p>
            <a:r>
              <a:rPr lang="en-US" dirty="0"/>
              <a:t>Do they perform the same? </a:t>
            </a:r>
          </a:p>
          <a:p>
            <a:r>
              <a:rPr lang="en-US" dirty="0"/>
              <a:t>Do changes reflect accurately? </a:t>
            </a:r>
          </a:p>
          <a:p>
            <a:r>
              <a:rPr lang="en-US" dirty="0"/>
              <a:t>And the ultimate test: can the simulation predict future behavior correctly?</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15</a:t>
            </a:fld>
            <a:endParaRPr lang="da-DK"/>
          </a:p>
        </p:txBody>
      </p:sp>
    </p:spTree>
    <p:extLst>
      <p:ext uri="{BB962C8B-B14F-4D97-AF65-F5344CB8AC3E}">
        <p14:creationId xmlns:p14="http://schemas.microsoft.com/office/powerpoint/2010/main" val="2390516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Why invest in Digital Twins? </a:t>
            </a:r>
          </a:p>
          <a:p>
            <a:r>
              <a:rPr lang="en-US" dirty="0"/>
              <a:t>They allow real-time monitoring, reduce downtime through predictive maintenance, cut costs by eliminating many prototypes, and provide excellent traceability for industries with strict requirements. </a:t>
            </a:r>
          </a:p>
          <a:p>
            <a:r>
              <a:rPr lang="en-US" dirty="0"/>
              <a:t>In short: they save time, money, and resources.</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16</a:t>
            </a:fld>
            <a:endParaRPr lang="da-DK"/>
          </a:p>
        </p:txBody>
      </p:sp>
    </p:spTree>
    <p:extLst>
      <p:ext uri="{BB962C8B-B14F-4D97-AF65-F5344CB8AC3E}">
        <p14:creationId xmlns:p14="http://schemas.microsoft.com/office/powerpoint/2010/main" val="145595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Of course, there are challenges. </a:t>
            </a:r>
          </a:p>
          <a:p>
            <a:r>
              <a:rPr lang="en-US" dirty="0"/>
              <a:t>Twins require investment in sensors, IT systems, and software. Integrating data is complex. </a:t>
            </a:r>
          </a:p>
          <a:p>
            <a:r>
              <a:rPr lang="en-US" dirty="0"/>
              <a:t>Cybersecurity becomes a bigger risk. </a:t>
            </a:r>
          </a:p>
          <a:p>
            <a:r>
              <a:rPr lang="en-US" dirty="0"/>
              <a:t>And most importantly, people must be trained to use these systems effectively.</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17</a:t>
            </a:fld>
            <a:endParaRPr lang="da-DK"/>
          </a:p>
        </p:txBody>
      </p:sp>
    </p:spTree>
    <p:extLst>
      <p:ext uri="{BB962C8B-B14F-4D97-AF65-F5344CB8AC3E}">
        <p14:creationId xmlns:p14="http://schemas.microsoft.com/office/powerpoint/2010/main" val="689858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EA752-A648-20F7-6258-71936E2374F4}"/>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31E0C573-69D7-5D7A-5DC3-9BF45ED8E36E}"/>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1D565D24-9384-71F8-8DC2-842DA42D2997}"/>
              </a:ext>
            </a:extLst>
          </p:cNvPr>
          <p:cNvSpPr>
            <a:spLocks noGrp="1"/>
          </p:cNvSpPr>
          <p:nvPr>
            <p:ph type="body" idx="1"/>
          </p:nvPr>
        </p:nvSpPr>
        <p:spPr/>
        <p:txBody>
          <a:bodyPr/>
          <a:lstStyle/>
          <a:p>
            <a:r>
              <a:rPr lang="en-US" dirty="0"/>
              <a:t>Of course, there are challenges. </a:t>
            </a:r>
          </a:p>
          <a:p>
            <a:r>
              <a:rPr lang="en-US" dirty="0"/>
              <a:t>Twins require investment in sensors, IT systems, and software. Integrating data is complex. </a:t>
            </a:r>
          </a:p>
          <a:p>
            <a:r>
              <a:rPr lang="en-US" dirty="0"/>
              <a:t>Cybersecurity becomes a bigger risk. </a:t>
            </a:r>
          </a:p>
          <a:p>
            <a:r>
              <a:rPr lang="en-US" dirty="0"/>
              <a:t>And most importantly, people must be trained to use these systems effectively.</a:t>
            </a:r>
            <a:endParaRPr lang="da-DK" dirty="0"/>
          </a:p>
        </p:txBody>
      </p:sp>
      <p:sp>
        <p:nvSpPr>
          <p:cNvPr id="4" name="Pladsholder til slidenummer 3">
            <a:extLst>
              <a:ext uri="{FF2B5EF4-FFF2-40B4-BE49-F238E27FC236}">
                <a16:creationId xmlns:a16="http://schemas.microsoft.com/office/drawing/2014/main" id="{340D4380-A704-D90B-1EF6-524185803A10}"/>
              </a:ext>
            </a:extLst>
          </p:cNvPr>
          <p:cNvSpPr>
            <a:spLocks noGrp="1"/>
          </p:cNvSpPr>
          <p:nvPr>
            <p:ph type="sldNum" sz="quarter" idx="5"/>
          </p:nvPr>
        </p:nvSpPr>
        <p:spPr/>
        <p:txBody>
          <a:bodyPr/>
          <a:lstStyle/>
          <a:p>
            <a:fld id="{42F8B832-3BAC-42E5-B6E0-793EB86B4E97}" type="slidenum">
              <a:rPr lang="da-DK" smtClean="0"/>
              <a:t>18</a:t>
            </a:fld>
            <a:endParaRPr lang="da-DK"/>
          </a:p>
        </p:txBody>
      </p:sp>
    </p:spTree>
    <p:extLst>
      <p:ext uri="{BB962C8B-B14F-4D97-AF65-F5344CB8AC3E}">
        <p14:creationId xmlns:p14="http://schemas.microsoft.com/office/powerpoint/2010/main" val="4522974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Digital Twins are not just for industry. </a:t>
            </a:r>
          </a:p>
          <a:p>
            <a:r>
              <a:rPr lang="en-US" dirty="0"/>
              <a:t>In education, they bring real-world systems into the classroom safely. </a:t>
            </a:r>
          </a:p>
          <a:p>
            <a:r>
              <a:rPr lang="en-US" dirty="0"/>
              <a:t>Students can practice risky or expensive processes virtually. </a:t>
            </a:r>
          </a:p>
          <a:p>
            <a:r>
              <a:rPr lang="en-US" dirty="0"/>
              <a:t>Teachers can use them for flipped classrooms and self-paced learning. </a:t>
            </a:r>
          </a:p>
          <a:p>
            <a:r>
              <a:rPr lang="en-US" dirty="0"/>
              <a:t>The challenge is the same: cost, time, and training.</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19</a:t>
            </a:fld>
            <a:endParaRPr lang="da-DK"/>
          </a:p>
        </p:txBody>
      </p:sp>
    </p:spTree>
    <p:extLst>
      <p:ext uri="{BB962C8B-B14F-4D97-AF65-F5344CB8AC3E}">
        <p14:creationId xmlns:p14="http://schemas.microsoft.com/office/powerpoint/2010/main" val="930307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DF839-5941-7597-7DDE-7E8BE797DC63}"/>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22FBA5A7-532C-6CCB-B22C-00377D4145C2}"/>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39D88331-73B2-96E2-EA17-6DB289FD61B9}"/>
              </a:ext>
            </a:extLst>
          </p:cNvPr>
          <p:cNvSpPr>
            <a:spLocks noGrp="1"/>
          </p:cNvSpPr>
          <p:nvPr>
            <p:ph type="body" idx="1"/>
          </p:nvPr>
        </p:nvSpPr>
        <p:spPr/>
        <p:txBody>
          <a:bodyPr/>
          <a:lstStyle/>
          <a:p>
            <a:r>
              <a:rPr lang="en-US" dirty="0"/>
              <a:t>To work with digital twins, we need both the right hardware and software – and the requirements depend very much on the purpose.</a:t>
            </a:r>
          </a:p>
          <a:p>
            <a:endParaRPr lang="en-US" dirty="0"/>
          </a:p>
          <a:p>
            <a:r>
              <a:rPr lang="en-US" dirty="0"/>
              <a:t>In an </a:t>
            </a:r>
            <a:r>
              <a:rPr lang="en-US" b="1" dirty="0"/>
              <a:t>educational context</a:t>
            </a:r>
            <a:r>
              <a:rPr lang="en-US" dirty="0"/>
              <a:t>, a powerful computer with a good CPU, GPU, enough RAM, and a fast SSD is usually sufficient</a:t>
            </a:r>
            <a:r>
              <a:rPr lang="en-US"/>
              <a:t>. </a:t>
            </a:r>
          </a:p>
          <a:p>
            <a:r>
              <a:rPr lang="en-US"/>
              <a:t>For </a:t>
            </a:r>
            <a:r>
              <a:rPr lang="en-US" dirty="0"/>
              <a:t>visualization and interaction, VR/AR equipment such as Oculus Quest, HTC </a:t>
            </a:r>
            <a:r>
              <a:rPr lang="en-US" dirty="0" err="1"/>
              <a:t>Vive</a:t>
            </a:r>
            <a:r>
              <a:rPr lang="en-US" dirty="0"/>
              <a:t>, or Microsoft HoloLens can make the learning experience much more engaging and intuitive.</a:t>
            </a:r>
          </a:p>
          <a:p>
            <a:endParaRPr lang="en-US" dirty="0"/>
          </a:p>
          <a:p>
            <a:r>
              <a:rPr lang="en-US" dirty="0"/>
              <a:t>In </a:t>
            </a:r>
            <a:r>
              <a:rPr lang="en-US" b="1" dirty="0"/>
              <a:t>industry</a:t>
            </a:r>
            <a:r>
              <a:rPr lang="en-US" dirty="0"/>
              <a:t>, the setup is usually more complex. Companies use IoT sensors and edge computers to collect data directly from physical systems. </a:t>
            </a:r>
          </a:p>
          <a:p>
            <a:r>
              <a:rPr lang="en-US" dirty="0"/>
              <a:t>This data is then transferred to local servers or cloud platforms like Microsoft Azure, AWS, or Siemens </a:t>
            </a:r>
            <a:r>
              <a:rPr lang="en-US" dirty="0" err="1"/>
              <a:t>MindSphere</a:t>
            </a:r>
            <a:r>
              <a:rPr lang="en-US" dirty="0"/>
              <a:t>. This makes it possible to create and maintain a “live” digital twin that constantly updates.</a:t>
            </a:r>
          </a:p>
          <a:p>
            <a:endParaRPr lang="en-US" dirty="0"/>
          </a:p>
          <a:p>
            <a:r>
              <a:rPr lang="en-US" dirty="0"/>
              <a:t>On the </a:t>
            </a:r>
            <a:r>
              <a:rPr lang="en-US" b="1" dirty="0"/>
              <a:t>software side</a:t>
            </a:r>
            <a:r>
              <a:rPr lang="en-US" dirty="0"/>
              <a:t>, CAD tools like Inventor, Fusion 360, or SolidWorks are commonly used to create the 3D models. For advanced simulations, tools like Ansys or COMSOL are often applied. </a:t>
            </a:r>
          </a:p>
          <a:p>
            <a:r>
              <a:rPr lang="en-US" dirty="0" err="1"/>
              <a:t>ata</a:t>
            </a:r>
            <a:r>
              <a:rPr lang="en-US" dirty="0"/>
              <a:t> analysis and visualization can be done with Power BI, Python, or MATLAB. And if interactive or immersive experiences are required, Unity or Unreal Engine can be integrated.</a:t>
            </a:r>
          </a:p>
          <a:p>
            <a:endParaRPr lang="en-US" dirty="0"/>
          </a:p>
          <a:p>
            <a:r>
              <a:rPr lang="en-US" dirty="0"/>
              <a:t>In education, the point is not to always use the most advanced systems, but rather to strike the right balance: tools should be realistic enough to provide understanding but still accessible for students. </a:t>
            </a:r>
          </a:p>
          <a:p>
            <a:r>
              <a:rPr lang="en-US" dirty="0"/>
              <a:t>In this way, digital twins become a bridge between theory and practice.</a:t>
            </a:r>
          </a:p>
        </p:txBody>
      </p:sp>
      <p:sp>
        <p:nvSpPr>
          <p:cNvPr id="4" name="Pladsholder til slidenummer 3">
            <a:extLst>
              <a:ext uri="{FF2B5EF4-FFF2-40B4-BE49-F238E27FC236}">
                <a16:creationId xmlns:a16="http://schemas.microsoft.com/office/drawing/2014/main" id="{941C5BA9-3C9B-7F37-B0EF-7154EF590A38}"/>
              </a:ext>
            </a:extLst>
          </p:cNvPr>
          <p:cNvSpPr>
            <a:spLocks noGrp="1"/>
          </p:cNvSpPr>
          <p:nvPr>
            <p:ph type="sldNum" sz="quarter" idx="5"/>
          </p:nvPr>
        </p:nvSpPr>
        <p:spPr/>
        <p:txBody>
          <a:bodyPr/>
          <a:lstStyle/>
          <a:p>
            <a:fld id="{42F8B832-3BAC-42E5-B6E0-793EB86B4E97}" type="slidenum">
              <a:rPr lang="da-DK" smtClean="0"/>
              <a:t>20</a:t>
            </a:fld>
            <a:endParaRPr lang="da-DK"/>
          </a:p>
        </p:txBody>
      </p:sp>
    </p:spTree>
    <p:extLst>
      <p:ext uri="{BB962C8B-B14F-4D97-AF65-F5344CB8AC3E}">
        <p14:creationId xmlns:p14="http://schemas.microsoft.com/office/powerpoint/2010/main" val="9056989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The future is intelligent twins. </a:t>
            </a:r>
          </a:p>
          <a:p>
            <a:r>
              <a:rPr lang="en-US" dirty="0"/>
              <a:t>They won’t just mirror reality but will actively predict, advise, and optimize. </a:t>
            </a:r>
          </a:p>
          <a:p>
            <a:r>
              <a:rPr lang="en-US" dirty="0"/>
              <a:t>Imagine a twin that warns you a machine has a 70% chance of failing next month or suggests better components during design. </a:t>
            </a:r>
          </a:p>
          <a:p>
            <a:r>
              <a:rPr lang="en-US" dirty="0"/>
              <a:t>Twins are moving from mirrors to partners.</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21</a:t>
            </a:fld>
            <a:endParaRPr lang="da-DK"/>
          </a:p>
        </p:txBody>
      </p:sp>
    </p:spTree>
    <p:extLst>
      <p:ext uri="{BB962C8B-B14F-4D97-AF65-F5344CB8AC3E}">
        <p14:creationId xmlns:p14="http://schemas.microsoft.com/office/powerpoint/2010/main" val="3936914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To conclude: Digital Twins are a bridge between the physical and digital, covering the full lifecycle. </a:t>
            </a:r>
          </a:p>
          <a:p>
            <a:r>
              <a:rPr lang="en-US" dirty="0"/>
              <a:t>They reduce waste, improve efficiency, and enhance learning. </a:t>
            </a:r>
          </a:p>
          <a:p>
            <a:r>
              <a:rPr lang="en-US"/>
              <a:t>They </a:t>
            </a:r>
            <a:r>
              <a:rPr lang="en-US" dirty="0"/>
              <a:t>are already changing industries—and they can also transform education</a:t>
            </a:r>
            <a:r>
              <a:rPr lang="en-US"/>
              <a:t>. </a:t>
            </a:r>
          </a:p>
          <a:p>
            <a:r>
              <a:rPr lang="en-US"/>
              <a:t>The </a:t>
            </a:r>
            <a:r>
              <a:rPr lang="en-US" dirty="0"/>
              <a:t>journey is from being a mirror, to being an intelligent collaborator.</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22</a:t>
            </a:fld>
            <a:endParaRPr lang="da-DK"/>
          </a:p>
        </p:txBody>
      </p:sp>
    </p:spTree>
    <p:extLst>
      <p:ext uri="{BB962C8B-B14F-4D97-AF65-F5344CB8AC3E}">
        <p14:creationId xmlns:p14="http://schemas.microsoft.com/office/powerpoint/2010/main" val="22895853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0F3D44-3E62-85B2-7BE4-D0F1E8E56686}"/>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CB9BA9B5-D5F4-08F1-A29D-8504CA9AA5C6}"/>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3169F163-24FD-CC9E-586A-AD5032CC417F}"/>
              </a:ext>
            </a:extLst>
          </p:cNvPr>
          <p:cNvSpPr>
            <a:spLocks noGrp="1"/>
          </p:cNvSpPr>
          <p:nvPr>
            <p:ph type="body" idx="1"/>
          </p:nvPr>
        </p:nvSpPr>
        <p:spPr/>
        <p:txBody>
          <a:bodyPr/>
          <a:lstStyle/>
          <a:p>
            <a:r>
              <a:rPr lang="en-US" dirty="0"/>
              <a:t>To conclude: Digital Twins are a bridge between the physical and digital, covering the full lifecycle. </a:t>
            </a:r>
          </a:p>
          <a:p>
            <a:r>
              <a:rPr lang="en-US" dirty="0"/>
              <a:t>They reduce waste, improve efficiency, and enhance learning. </a:t>
            </a:r>
          </a:p>
          <a:p>
            <a:r>
              <a:rPr lang="en-US"/>
              <a:t>They </a:t>
            </a:r>
            <a:r>
              <a:rPr lang="en-US" dirty="0"/>
              <a:t>are already changing industries—and they can also transform education</a:t>
            </a:r>
            <a:r>
              <a:rPr lang="en-US"/>
              <a:t>. </a:t>
            </a:r>
          </a:p>
          <a:p>
            <a:r>
              <a:rPr lang="en-US"/>
              <a:t>The </a:t>
            </a:r>
            <a:r>
              <a:rPr lang="en-US" dirty="0"/>
              <a:t>journey is from being a mirror, to being an intelligent collaborator.</a:t>
            </a:r>
            <a:endParaRPr lang="da-DK" dirty="0"/>
          </a:p>
        </p:txBody>
      </p:sp>
      <p:sp>
        <p:nvSpPr>
          <p:cNvPr id="4" name="Pladsholder til slidenummer 3">
            <a:extLst>
              <a:ext uri="{FF2B5EF4-FFF2-40B4-BE49-F238E27FC236}">
                <a16:creationId xmlns:a16="http://schemas.microsoft.com/office/drawing/2014/main" id="{180544D7-378F-6A46-3080-F923C5D13261}"/>
              </a:ext>
            </a:extLst>
          </p:cNvPr>
          <p:cNvSpPr>
            <a:spLocks noGrp="1"/>
          </p:cNvSpPr>
          <p:nvPr>
            <p:ph type="sldNum" sz="quarter" idx="5"/>
          </p:nvPr>
        </p:nvSpPr>
        <p:spPr/>
        <p:txBody>
          <a:bodyPr/>
          <a:lstStyle/>
          <a:p>
            <a:fld id="{42F8B832-3BAC-42E5-B6E0-793EB86B4E97}" type="slidenum">
              <a:rPr lang="da-DK" smtClean="0"/>
              <a:t>23</a:t>
            </a:fld>
            <a:endParaRPr lang="da-DK"/>
          </a:p>
        </p:txBody>
      </p:sp>
    </p:spTree>
    <p:extLst>
      <p:ext uri="{BB962C8B-B14F-4D97-AF65-F5344CB8AC3E}">
        <p14:creationId xmlns:p14="http://schemas.microsoft.com/office/powerpoint/2010/main" val="2917361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A Digital Twin is more than just a model. </a:t>
            </a:r>
          </a:p>
          <a:p>
            <a:endParaRPr lang="en-US" dirty="0"/>
          </a:p>
          <a:p>
            <a:r>
              <a:rPr lang="en-US" dirty="0"/>
              <a:t>It is a living, dynamic connection between the physical and the digital. </a:t>
            </a:r>
          </a:p>
          <a:p>
            <a:endParaRPr lang="en-US" dirty="0"/>
          </a:p>
          <a:p>
            <a:r>
              <a:rPr lang="en-US" dirty="0"/>
              <a:t>On one side we have the real-world product, on the other side its virtual representation, and in the middle the data link that keeps them synchronized. </a:t>
            </a:r>
          </a:p>
          <a:p>
            <a:r>
              <a:rPr lang="en-US" dirty="0"/>
              <a:t>This allows us to test, monitor, and improve performance virtually before making real-world changes.</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2</a:t>
            </a:fld>
            <a:endParaRPr lang="da-DK"/>
          </a:p>
        </p:txBody>
      </p:sp>
    </p:spTree>
    <p:extLst>
      <p:ext uri="{BB962C8B-B14F-4D97-AF65-F5344CB8AC3E}">
        <p14:creationId xmlns:p14="http://schemas.microsoft.com/office/powerpoint/2010/main" val="698940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603F4-CBA8-313F-7219-9E704C2C5A11}"/>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B4DF882E-8052-AFC3-C271-B71DAF8D92A8}"/>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0098EB53-D3EF-AA73-6A5F-66AF5F189361}"/>
              </a:ext>
            </a:extLst>
          </p:cNvPr>
          <p:cNvSpPr>
            <a:spLocks noGrp="1"/>
          </p:cNvSpPr>
          <p:nvPr>
            <p:ph type="body" idx="1"/>
          </p:nvPr>
        </p:nvSpPr>
        <p:spPr/>
        <p:txBody>
          <a:bodyPr/>
          <a:lstStyle/>
          <a:p>
            <a:r>
              <a:rPr lang="en-US" dirty="0"/>
              <a:t>A Digital Twin is more than just a model. </a:t>
            </a:r>
          </a:p>
          <a:p>
            <a:endParaRPr lang="en-US" dirty="0"/>
          </a:p>
          <a:p>
            <a:r>
              <a:rPr lang="en-US" dirty="0"/>
              <a:t>It is a living, dynamic connection between the physical and the digital. </a:t>
            </a:r>
          </a:p>
          <a:p>
            <a:endParaRPr lang="en-US" dirty="0"/>
          </a:p>
          <a:p>
            <a:r>
              <a:rPr lang="en-US" dirty="0"/>
              <a:t>On one side we have the real-world product, on the other side its virtual representation, and in the middle the data link that keeps them synchronized. </a:t>
            </a:r>
          </a:p>
          <a:p>
            <a:r>
              <a:rPr lang="en-US" dirty="0"/>
              <a:t>This allows us to test, monitor, and improve performance virtually before making real-world changes.</a:t>
            </a:r>
            <a:endParaRPr lang="da-DK" dirty="0"/>
          </a:p>
        </p:txBody>
      </p:sp>
      <p:sp>
        <p:nvSpPr>
          <p:cNvPr id="4" name="Pladsholder til slidenummer 3">
            <a:extLst>
              <a:ext uri="{FF2B5EF4-FFF2-40B4-BE49-F238E27FC236}">
                <a16:creationId xmlns:a16="http://schemas.microsoft.com/office/drawing/2014/main" id="{CAE14A4C-6BA6-C982-95AA-3E7E0A36BAC9}"/>
              </a:ext>
            </a:extLst>
          </p:cNvPr>
          <p:cNvSpPr>
            <a:spLocks noGrp="1"/>
          </p:cNvSpPr>
          <p:nvPr>
            <p:ph type="sldNum" sz="quarter" idx="5"/>
          </p:nvPr>
        </p:nvSpPr>
        <p:spPr/>
        <p:txBody>
          <a:bodyPr/>
          <a:lstStyle/>
          <a:p>
            <a:fld id="{42F8B832-3BAC-42E5-B6E0-793EB86B4E97}" type="slidenum">
              <a:rPr lang="da-DK" smtClean="0"/>
              <a:t>3</a:t>
            </a:fld>
            <a:endParaRPr lang="da-DK"/>
          </a:p>
        </p:txBody>
      </p:sp>
    </p:spTree>
    <p:extLst>
      <p:ext uri="{BB962C8B-B14F-4D97-AF65-F5344CB8AC3E}">
        <p14:creationId xmlns:p14="http://schemas.microsoft.com/office/powerpoint/2010/main" val="37554327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It’s important to distinguish between similar concepts. </a:t>
            </a:r>
          </a:p>
          <a:p>
            <a:r>
              <a:rPr lang="en-US" dirty="0"/>
              <a:t>A digital model is one-directional, often used for design. </a:t>
            </a:r>
          </a:p>
          <a:p>
            <a:r>
              <a:rPr lang="en-US" dirty="0"/>
              <a:t>A digital shadow collects data from a physical object but doesn’t send anything back. </a:t>
            </a:r>
          </a:p>
          <a:p>
            <a:r>
              <a:rPr lang="en-US" dirty="0"/>
              <a:t>A true digital twin is two-way: the physical influences the digital, and the digital can influence the physical.</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4</a:t>
            </a:fld>
            <a:endParaRPr lang="da-DK"/>
          </a:p>
        </p:txBody>
      </p:sp>
    </p:spTree>
    <p:extLst>
      <p:ext uri="{BB962C8B-B14F-4D97-AF65-F5344CB8AC3E}">
        <p14:creationId xmlns:p14="http://schemas.microsoft.com/office/powerpoint/2010/main" val="2854852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The roots of Digital Twins go back to Apollo 13, where simulations and a physical model helped solve the oxygen tank crisis. </a:t>
            </a:r>
          </a:p>
          <a:p>
            <a:r>
              <a:rPr lang="en-US" dirty="0"/>
              <a:t>Later, AI research and robotics, like the Shakey robot, showed how digital and physical spaces could interact. </a:t>
            </a:r>
          </a:p>
          <a:p>
            <a:r>
              <a:rPr lang="en-US" dirty="0"/>
              <a:t>The term ‘Digital Twin’ appeared in 1997, and by 2002 the concept was more clearly defined. Since 2018, it has become mainstream in many industries.</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5</a:t>
            </a:fld>
            <a:endParaRPr lang="da-DK"/>
          </a:p>
        </p:txBody>
      </p:sp>
    </p:spTree>
    <p:extLst>
      <p:ext uri="{BB962C8B-B14F-4D97-AF65-F5344CB8AC3E}">
        <p14:creationId xmlns:p14="http://schemas.microsoft.com/office/powerpoint/2010/main" val="3801496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87A076-FD08-EFFB-C76C-EC9962A0810C}"/>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3446828B-AB5B-28C2-0E31-FC2DEF99100D}"/>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61688A3F-D62D-361E-CEDE-F6233149F454}"/>
              </a:ext>
            </a:extLst>
          </p:cNvPr>
          <p:cNvSpPr>
            <a:spLocks noGrp="1"/>
          </p:cNvSpPr>
          <p:nvPr>
            <p:ph type="body" idx="1"/>
          </p:nvPr>
        </p:nvSpPr>
        <p:spPr/>
        <p:txBody>
          <a:bodyPr/>
          <a:lstStyle/>
          <a:p>
            <a:r>
              <a:rPr lang="en-US" dirty="0"/>
              <a:t>We usually speak of three types of Digital Twins. </a:t>
            </a:r>
            <a:br>
              <a:rPr lang="en-US" dirty="0"/>
            </a:br>
            <a:r>
              <a:rPr lang="en-US" dirty="0"/>
              <a:t>The Prototype, used before anything is built, allows virtual testing. </a:t>
            </a:r>
          </a:p>
          <a:p>
            <a:r>
              <a:rPr lang="en-US" dirty="0"/>
              <a:t>The Instance represents a specific product with serial numbers and real-time data. </a:t>
            </a:r>
          </a:p>
          <a:p>
            <a:r>
              <a:rPr lang="en-US" dirty="0"/>
              <a:t>The Aggregate combines many instances to analyze trends, predict failures, and improve future versions.</a:t>
            </a:r>
            <a:endParaRPr lang="da-DK" dirty="0"/>
          </a:p>
        </p:txBody>
      </p:sp>
      <p:sp>
        <p:nvSpPr>
          <p:cNvPr id="4" name="Pladsholder til slidenummer 3">
            <a:extLst>
              <a:ext uri="{FF2B5EF4-FFF2-40B4-BE49-F238E27FC236}">
                <a16:creationId xmlns:a16="http://schemas.microsoft.com/office/drawing/2014/main" id="{A5BA42C1-4463-828C-68B2-7720545915A5}"/>
              </a:ext>
            </a:extLst>
          </p:cNvPr>
          <p:cNvSpPr>
            <a:spLocks noGrp="1"/>
          </p:cNvSpPr>
          <p:nvPr>
            <p:ph type="sldNum" sz="quarter" idx="5"/>
          </p:nvPr>
        </p:nvSpPr>
        <p:spPr/>
        <p:txBody>
          <a:bodyPr/>
          <a:lstStyle/>
          <a:p>
            <a:fld id="{42F8B832-3BAC-42E5-B6E0-793EB86B4E97}" type="slidenum">
              <a:rPr lang="da-DK" smtClean="0"/>
              <a:t>6</a:t>
            </a:fld>
            <a:endParaRPr lang="da-DK"/>
          </a:p>
        </p:txBody>
      </p:sp>
    </p:spTree>
    <p:extLst>
      <p:ext uri="{BB962C8B-B14F-4D97-AF65-F5344CB8AC3E}">
        <p14:creationId xmlns:p14="http://schemas.microsoft.com/office/powerpoint/2010/main" val="25809994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DD2823-FD41-FBA9-8E60-7218BB78BF91}"/>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A9AFD769-684D-FDA0-A5E8-CC9D77A6B972}"/>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56EBD0F2-4758-0F68-292A-B2D0FB2FB1DA}"/>
              </a:ext>
            </a:extLst>
          </p:cNvPr>
          <p:cNvSpPr>
            <a:spLocks noGrp="1"/>
          </p:cNvSpPr>
          <p:nvPr>
            <p:ph type="body" idx="1"/>
          </p:nvPr>
        </p:nvSpPr>
        <p:spPr/>
        <p:txBody>
          <a:bodyPr/>
          <a:lstStyle/>
          <a:p>
            <a:r>
              <a:rPr lang="en-US" dirty="0"/>
              <a:t>We usually speak of three types of Digital Twins. </a:t>
            </a:r>
            <a:br>
              <a:rPr lang="en-US" dirty="0"/>
            </a:br>
            <a:r>
              <a:rPr lang="en-US" dirty="0"/>
              <a:t>The Prototype, used before anything is built, allows virtual testing. </a:t>
            </a:r>
          </a:p>
          <a:p>
            <a:r>
              <a:rPr lang="en-US" dirty="0"/>
              <a:t>The Instance represents a specific product with serial numbers and real-time data. </a:t>
            </a:r>
          </a:p>
          <a:p>
            <a:r>
              <a:rPr lang="en-US" dirty="0"/>
              <a:t>The Aggregate combines many instances to analyze trends, predict failures, and improve future versions.</a:t>
            </a:r>
            <a:endParaRPr lang="da-DK" dirty="0"/>
          </a:p>
        </p:txBody>
      </p:sp>
      <p:sp>
        <p:nvSpPr>
          <p:cNvPr id="4" name="Pladsholder til slidenummer 3">
            <a:extLst>
              <a:ext uri="{FF2B5EF4-FFF2-40B4-BE49-F238E27FC236}">
                <a16:creationId xmlns:a16="http://schemas.microsoft.com/office/drawing/2014/main" id="{DD1806E3-0D37-8AAA-5ACB-5FEA762C068F}"/>
              </a:ext>
            </a:extLst>
          </p:cNvPr>
          <p:cNvSpPr>
            <a:spLocks noGrp="1"/>
          </p:cNvSpPr>
          <p:nvPr>
            <p:ph type="sldNum" sz="quarter" idx="5"/>
          </p:nvPr>
        </p:nvSpPr>
        <p:spPr/>
        <p:txBody>
          <a:bodyPr/>
          <a:lstStyle/>
          <a:p>
            <a:fld id="{42F8B832-3BAC-42E5-B6E0-793EB86B4E97}" type="slidenum">
              <a:rPr lang="da-DK" smtClean="0"/>
              <a:t>9</a:t>
            </a:fld>
            <a:endParaRPr lang="da-DK"/>
          </a:p>
        </p:txBody>
      </p:sp>
    </p:spTree>
    <p:extLst>
      <p:ext uri="{BB962C8B-B14F-4D97-AF65-F5344CB8AC3E}">
        <p14:creationId xmlns:p14="http://schemas.microsoft.com/office/powerpoint/2010/main" val="6174879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US" dirty="0"/>
              <a:t>A key strength of the Digital Twin is that it covers the entire lifecycle. </a:t>
            </a:r>
          </a:p>
          <a:p>
            <a:r>
              <a:rPr lang="en-US" dirty="0"/>
              <a:t>In the creation phase, we work with prototypes. </a:t>
            </a:r>
          </a:p>
          <a:p>
            <a:r>
              <a:rPr lang="en-US" dirty="0"/>
              <a:t>During manufacturing, we produce instances. </a:t>
            </a:r>
          </a:p>
          <a:p>
            <a:r>
              <a:rPr lang="en-US" dirty="0"/>
              <a:t>In operation, we monitor and update them. </a:t>
            </a:r>
          </a:p>
          <a:p>
            <a:r>
              <a:rPr lang="en-US" dirty="0"/>
              <a:t>Finally, data from aggregates can feed back into new designs, creating a closed loop of learning.</a:t>
            </a:r>
            <a:endParaRPr lang="da-DK" dirty="0"/>
          </a:p>
        </p:txBody>
      </p:sp>
      <p:sp>
        <p:nvSpPr>
          <p:cNvPr id="4" name="Pladsholder til slidenummer 3"/>
          <p:cNvSpPr>
            <a:spLocks noGrp="1"/>
          </p:cNvSpPr>
          <p:nvPr>
            <p:ph type="sldNum" sz="quarter" idx="5"/>
          </p:nvPr>
        </p:nvSpPr>
        <p:spPr/>
        <p:txBody>
          <a:bodyPr/>
          <a:lstStyle/>
          <a:p>
            <a:fld id="{42F8B832-3BAC-42E5-B6E0-793EB86B4E97}" type="slidenum">
              <a:rPr lang="da-DK" smtClean="0"/>
              <a:t>10</a:t>
            </a:fld>
            <a:endParaRPr lang="da-DK"/>
          </a:p>
        </p:txBody>
      </p:sp>
    </p:spTree>
    <p:extLst>
      <p:ext uri="{BB962C8B-B14F-4D97-AF65-F5344CB8AC3E}">
        <p14:creationId xmlns:p14="http://schemas.microsoft.com/office/powerpoint/2010/main" val="3988824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169BFB-92A2-C4BD-C766-E3FFF12019F5}"/>
            </a:ext>
          </a:extLst>
        </p:cNvPr>
        <p:cNvGrpSpPr/>
        <p:nvPr/>
      </p:nvGrpSpPr>
      <p:grpSpPr>
        <a:xfrm>
          <a:off x="0" y="0"/>
          <a:ext cx="0" cy="0"/>
          <a:chOff x="0" y="0"/>
          <a:chExt cx="0" cy="0"/>
        </a:xfrm>
      </p:grpSpPr>
      <p:sp>
        <p:nvSpPr>
          <p:cNvPr id="2" name="Pladsholder til slidebillede 1">
            <a:extLst>
              <a:ext uri="{FF2B5EF4-FFF2-40B4-BE49-F238E27FC236}">
                <a16:creationId xmlns:a16="http://schemas.microsoft.com/office/drawing/2014/main" id="{8695EF2F-5825-03C0-59D6-9CC6AF21E668}"/>
              </a:ext>
            </a:extLst>
          </p:cNvPr>
          <p:cNvSpPr>
            <a:spLocks noGrp="1" noRot="1" noChangeAspect="1"/>
          </p:cNvSpPr>
          <p:nvPr>
            <p:ph type="sldImg"/>
          </p:nvPr>
        </p:nvSpPr>
        <p:spPr/>
      </p:sp>
      <p:sp>
        <p:nvSpPr>
          <p:cNvPr id="3" name="Pladsholder til noter 2">
            <a:extLst>
              <a:ext uri="{FF2B5EF4-FFF2-40B4-BE49-F238E27FC236}">
                <a16:creationId xmlns:a16="http://schemas.microsoft.com/office/drawing/2014/main" id="{BD0BB56B-970F-E42B-EA1E-1F04F2466063}"/>
              </a:ext>
            </a:extLst>
          </p:cNvPr>
          <p:cNvSpPr>
            <a:spLocks noGrp="1"/>
          </p:cNvSpPr>
          <p:nvPr>
            <p:ph type="body" idx="1"/>
          </p:nvPr>
        </p:nvSpPr>
        <p:spPr/>
        <p:txBody>
          <a:bodyPr/>
          <a:lstStyle/>
          <a:p>
            <a:r>
              <a:rPr lang="en-US" dirty="0"/>
              <a:t>Digital Twins have gone through different phases. </a:t>
            </a:r>
          </a:p>
          <a:p>
            <a:r>
              <a:rPr lang="en-US" dirty="0"/>
              <a:t>At first, everything was physical or static CAD drawings. </a:t>
            </a:r>
          </a:p>
          <a:p>
            <a:r>
              <a:rPr lang="en-US" dirty="0"/>
              <a:t>Then 3D models came. Later, companies began experimenting with data integration. </a:t>
            </a:r>
          </a:p>
          <a:p>
            <a:r>
              <a:rPr lang="en-US" dirty="0"/>
              <a:t>Today, we are in the replicative phase, with full platforms supporting twins. </a:t>
            </a:r>
          </a:p>
          <a:p>
            <a:r>
              <a:rPr lang="en-US" dirty="0"/>
              <a:t>The future is intelligent twins that predict problems before they happen, using AI and machine learning.</a:t>
            </a:r>
            <a:endParaRPr lang="da-DK" dirty="0"/>
          </a:p>
        </p:txBody>
      </p:sp>
      <p:sp>
        <p:nvSpPr>
          <p:cNvPr id="4" name="Pladsholder til slidenummer 3">
            <a:extLst>
              <a:ext uri="{FF2B5EF4-FFF2-40B4-BE49-F238E27FC236}">
                <a16:creationId xmlns:a16="http://schemas.microsoft.com/office/drawing/2014/main" id="{63F47748-6A1F-1C70-54B7-BF3C8A1D4C2B}"/>
              </a:ext>
            </a:extLst>
          </p:cNvPr>
          <p:cNvSpPr>
            <a:spLocks noGrp="1"/>
          </p:cNvSpPr>
          <p:nvPr>
            <p:ph type="sldNum" sz="quarter" idx="5"/>
          </p:nvPr>
        </p:nvSpPr>
        <p:spPr/>
        <p:txBody>
          <a:bodyPr/>
          <a:lstStyle/>
          <a:p>
            <a:fld id="{42F8B832-3BAC-42E5-B6E0-793EB86B4E97}" type="slidenum">
              <a:rPr lang="da-DK" smtClean="0"/>
              <a:t>11</a:t>
            </a:fld>
            <a:endParaRPr lang="da-DK"/>
          </a:p>
        </p:txBody>
      </p:sp>
    </p:spTree>
    <p:extLst>
      <p:ext uri="{BB962C8B-B14F-4D97-AF65-F5344CB8AC3E}">
        <p14:creationId xmlns:p14="http://schemas.microsoft.com/office/powerpoint/2010/main" val="162202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BFCB55-EB64-63CA-E848-9718D3B335F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0F22D44-89DC-7C8A-EF1B-83CE45F355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C044323-A56D-F948-F5F0-C6B0104F5913}"/>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175E5CEF-AABF-9235-F07E-FBB8D088D41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A4EA9B-3262-E728-777E-A53649961500}"/>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771098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3DEE37-1962-39B2-F4AA-426220D1277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68AD095-B5A6-8936-E12E-E960F58826E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2907081-AAE2-EFD9-1706-B83B84A78DE1}"/>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953BDB22-F8D5-0F7A-D0E5-AAF1E39ABFE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37BD14A-34D5-E643-D8CB-A010FC134955}"/>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62703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05616F7-5A9E-19A3-6873-933D09FF2523}"/>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3C37D77-91F3-6746-5E1F-CD5E86B30D6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483CA49-EAE0-5A92-DCEB-59B33F1CCD86}"/>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C7575D39-9A0E-7E85-EB55-925473107EA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F4E99C2-842F-7FC1-383A-7CE7DE81E17D}"/>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3840712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6092D5-DFD1-1A42-472F-80A4C03A8EC6}"/>
              </a:ext>
            </a:extLst>
          </p:cNvPr>
          <p:cNvSpPr>
            <a:spLocks noGrp="1"/>
          </p:cNvSpPr>
          <p:nvPr>
            <p:ph type="title"/>
          </p:nvPr>
        </p:nvSpPr>
        <p:spPr/>
        <p:txBody>
          <a:bodyPr vert="horz" lIns="91440" tIns="45720" rIns="91440" bIns="45720" rtlCol="0" anchor="ctr">
            <a:normAutofit/>
          </a:bodyPr>
          <a:lstStyle>
            <a:lvl1pPr>
              <a:defRPr lang="de-DE" sz="3600">
                <a:solidFill>
                  <a:schemeClr val="tx2"/>
                </a:solidFill>
              </a:defRPr>
            </a:lvl1pPr>
          </a:lstStyle>
          <a:p>
            <a:pPr lvl="0"/>
            <a:r>
              <a:rPr lang="de-DE" dirty="0"/>
              <a:t>Mastertitelformat bearbeiten</a:t>
            </a:r>
          </a:p>
        </p:txBody>
      </p:sp>
      <p:sp>
        <p:nvSpPr>
          <p:cNvPr id="3" name="Inhaltsplatzhalter 2">
            <a:extLst>
              <a:ext uri="{FF2B5EF4-FFF2-40B4-BE49-F238E27FC236}">
                <a16:creationId xmlns:a16="http://schemas.microsoft.com/office/drawing/2014/main" id="{51AFC279-34E1-B7B8-97EE-039B58C9F53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BADEA90-E77F-0C46-7CB4-1AB9328806BB}"/>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2F468A49-A4A2-F551-87C3-9DA16DD3B3C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4E066D9-9341-8402-B669-0603F2FAF20A}"/>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2619181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46FFD7-E13D-CBF0-7B7E-4397F500CCE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4460CF0-1C48-2F6C-A576-5B09438423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9FE46B3-8430-AEB3-C651-33B9B62A3C4D}"/>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1A22CF7C-8F2F-AA2F-EB8D-88DC85A58E3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CF35817-339E-1057-15D9-A87520BB1C95}"/>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3119814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073E90-C77A-DB9D-0332-4F2FDC6F1F8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1BAC51D-8C6C-89CC-416F-6CF83DA9F21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36F4C19-1E02-FC95-FCC1-ED758334A9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CEF5476-F0CB-CE45-1499-B6467D01977C}"/>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6" name="Fußzeilenplatzhalter 5">
            <a:extLst>
              <a:ext uri="{FF2B5EF4-FFF2-40B4-BE49-F238E27FC236}">
                <a16:creationId xmlns:a16="http://schemas.microsoft.com/office/drawing/2014/main" id="{E3F2982D-F751-16C5-BF20-41B706A9E7F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C45C6BA-F4DA-BE24-9972-B51A93CCE50E}"/>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1511054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ADEF68-10A7-A5F1-C90E-633DF3B8FC38}"/>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B08BBFC9-1C02-F589-CA48-D1D440F504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A40B9B5-0FA6-4C0C-9900-2AD26E95039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3F20CE75-83B1-603A-BA67-4A31F3CC92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1937948-A37E-ED39-F937-96233F1D952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C530285-B9F2-FBC4-871E-FDFC7E0E90B6}"/>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8" name="Fußzeilenplatzhalter 7">
            <a:extLst>
              <a:ext uri="{FF2B5EF4-FFF2-40B4-BE49-F238E27FC236}">
                <a16:creationId xmlns:a16="http://schemas.microsoft.com/office/drawing/2014/main" id="{984C695A-E0D3-8937-408D-9E2431D1D29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01372F3-29AC-AA74-4297-0AC1F9836C19}"/>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81600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729E24-8C76-ED58-6C84-FAF9873493B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26A1353-D09A-0489-E802-0EFC4B6080C5}"/>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4" name="Fußzeilenplatzhalter 3">
            <a:extLst>
              <a:ext uri="{FF2B5EF4-FFF2-40B4-BE49-F238E27FC236}">
                <a16:creationId xmlns:a16="http://schemas.microsoft.com/office/drawing/2014/main" id="{7DD95271-944F-CEC1-E02F-0586E82CA61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E432A11-EC5B-EF74-18B9-CAE747D48941}"/>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1654987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08AF6B1-6286-2D58-31B9-C914506E53DC}"/>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3" name="Fußzeilenplatzhalter 2">
            <a:extLst>
              <a:ext uri="{FF2B5EF4-FFF2-40B4-BE49-F238E27FC236}">
                <a16:creationId xmlns:a16="http://schemas.microsoft.com/office/drawing/2014/main" id="{F96638A7-FE12-F344-AAEB-A5ADC0294C9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0F48A94-359D-A249-2372-24D17B919E2E}"/>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166963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A73F25-C77B-8852-3EBE-EEBDC84CE58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60314A2-55FC-5C59-9B5A-4F6E9D28D5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1021F92D-9EA6-22D5-81E6-9C8894DE0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B0A830C-5E4B-6B84-CA61-4E6D2C17DAC3}"/>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6" name="Fußzeilenplatzhalter 5">
            <a:extLst>
              <a:ext uri="{FF2B5EF4-FFF2-40B4-BE49-F238E27FC236}">
                <a16:creationId xmlns:a16="http://schemas.microsoft.com/office/drawing/2014/main" id="{3DA29BAC-88EB-257F-8F75-2E306962CE7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272F6FB-5142-8B78-CA4D-AB6699E72FF0}"/>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2438512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CE2B0C-645C-B551-BFDE-38884BB3274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DC9CA83-A9A8-58D7-57BB-3C1528887E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83268327-7537-B8A4-2354-A25D6E3FDA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8D4D400-2788-6FB9-5F23-631681EF5706}"/>
              </a:ext>
            </a:extLst>
          </p:cNvPr>
          <p:cNvSpPr>
            <a:spLocks noGrp="1"/>
          </p:cNvSpPr>
          <p:nvPr>
            <p:ph type="dt" sz="half" idx="10"/>
          </p:nvPr>
        </p:nvSpPr>
        <p:spPr/>
        <p:txBody>
          <a:bodyPr/>
          <a:lstStyle/>
          <a:p>
            <a:fld id="{6753AA24-D390-4303-9926-8AC0A7017230}" type="datetimeFigureOut">
              <a:rPr lang="de-DE" smtClean="0"/>
              <a:t>12.12.2025</a:t>
            </a:fld>
            <a:endParaRPr lang="de-DE"/>
          </a:p>
        </p:txBody>
      </p:sp>
      <p:sp>
        <p:nvSpPr>
          <p:cNvPr id="6" name="Fußzeilenplatzhalter 5">
            <a:extLst>
              <a:ext uri="{FF2B5EF4-FFF2-40B4-BE49-F238E27FC236}">
                <a16:creationId xmlns:a16="http://schemas.microsoft.com/office/drawing/2014/main" id="{18A34952-33C3-A083-7338-2964BA4B2DC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4592A0E-D7C3-7786-9CBA-BB9C64E2C361}"/>
              </a:ext>
            </a:extLst>
          </p:cNvPr>
          <p:cNvSpPr>
            <a:spLocks noGrp="1"/>
          </p:cNvSpPr>
          <p:nvPr>
            <p:ph type="sldNum" sz="quarter" idx="12"/>
          </p:nvPr>
        </p:nvSpPr>
        <p:spPr/>
        <p:txBody>
          <a:bodyPr/>
          <a:lstStyle/>
          <a:p>
            <a:fld id="{BCC9530D-C841-460A-AF10-6EBDC0156D96}" type="slidenum">
              <a:rPr lang="de-DE" smtClean="0"/>
              <a:t>‹nr.›</a:t>
            </a:fld>
            <a:endParaRPr lang="de-DE"/>
          </a:p>
        </p:txBody>
      </p:sp>
    </p:spTree>
    <p:extLst>
      <p:ext uri="{BB962C8B-B14F-4D97-AF65-F5344CB8AC3E}">
        <p14:creationId xmlns:p14="http://schemas.microsoft.com/office/powerpoint/2010/main" val="3200431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5D31945-8164-4563-8DA6-25403567CF5F}"/>
              </a:ext>
            </a:extLst>
          </p:cNvPr>
          <p:cNvSpPr>
            <a:spLocks noGrp="1"/>
          </p:cNvSpPr>
          <p:nvPr>
            <p:ph type="title"/>
          </p:nvPr>
        </p:nvSpPr>
        <p:spPr>
          <a:xfrm>
            <a:off x="472440" y="365125"/>
            <a:ext cx="7894320" cy="1325563"/>
          </a:xfrm>
          <a:prstGeom prst="rect">
            <a:avLst/>
          </a:prstGeom>
        </p:spPr>
        <p:txBody>
          <a:bodyPr vert="horz" lIns="91440" tIns="45720" rIns="91440" bIns="45720" rtlCol="0" anchor="ctr">
            <a:normAutofit/>
          </a:bodyPr>
          <a:lstStyle/>
          <a:p>
            <a:pPr lvl="0"/>
            <a:r>
              <a:rPr lang="de-DE" dirty="0"/>
              <a:t>Mastertitelformat bearbeiten</a:t>
            </a:r>
          </a:p>
        </p:txBody>
      </p:sp>
      <p:sp>
        <p:nvSpPr>
          <p:cNvPr id="3" name="Textplatzhalter 2">
            <a:extLst>
              <a:ext uri="{FF2B5EF4-FFF2-40B4-BE49-F238E27FC236}">
                <a16:creationId xmlns:a16="http://schemas.microsoft.com/office/drawing/2014/main" id="{932320A2-2AF8-778B-5021-0D68A4E30585}"/>
              </a:ext>
            </a:extLst>
          </p:cNvPr>
          <p:cNvSpPr>
            <a:spLocks noGrp="1"/>
          </p:cNvSpPr>
          <p:nvPr>
            <p:ph type="body" idx="1"/>
          </p:nvPr>
        </p:nvSpPr>
        <p:spPr>
          <a:xfrm>
            <a:off x="472440" y="1825625"/>
            <a:ext cx="10995660" cy="4156075"/>
          </a:xfrm>
          <a:prstGeom prst="rect">
            <a:avLst/>
          </a:prstGeom>
        </p:spPr>
        <p:txBody>
          <a:bodyPr vert="horz" lIns="91440" tIns="45720" rIns="91440" bIns="45720" rtlCol="0" anchor="t">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CE24B3F9-8B8F-08B8-44BF-61C8A331112F}"/>
              </a:ext>
            </a:extLst>
          </p:cNvPr>
          <p:cNvSpPr>
            <a:spLocks noGrp="1"/>
          </p:cNvSpPr>
          <p:nvPr>
            <p:ph type="dt" sz="half" idx="2"/>
          </p:nvPr>
        </p:nvSpPr>
        <p:spPr>
          <a:xfrm>
            <a:off x="815340" y="704977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53AA24-D390-4303-9926-8AC0A7017230}" type="datetimeFigureOut">
              <a:rPr lang="de-DE" smtClean="0"/>
              <a:t>12.12.2025</a:t>
            </a:fld>
            <a:endParaRPr lang="de-DE"/>
          </a:p>
        </p:txBody>
      </p:sp>
      <p:sp>
        <p:nvSpPr>
          <p:cNvPr id="5" name="Fußzeilenplatzhalter 4">
            <a:extLst>
              <a:ext uri="{FF2B5EF4-FFF2-40B4-BE49-F238E27FC236}">
                <a16:creationId xmlns:a16="http://schemas.microsoft.com/office/drawing/2014/main" id="{8541928A-FDEB-3314-B3DB-AF2B42B35A00}"/>
              </a:ext>
            </a:extLst>
          </p:cNvPr>
          <p:cNvSpPr>
            <a:spLocks noGrp="1"/>
          </p:cNvSpPr>
          <p:nvPr>
            <p:ph type="ftr" sz="quarter" idx="3"/>
          </p:nvPr>
        </p:nvSpPr>
        <p:spPr>
          <a:xfrm>
            <a:off x="4140702" y="714121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3F7CFA9F-E9F7-8C44-DFAA-86E08F52169E}"/>
              </a:ext>
            </a:extLst>
          </p:cNvPr>
          <p:cNvSpPr>
            <a:spLocks noGrp="1"/>
          </p:cNvSpPr>
          <p:nvPr>
            <p:ph type="sldNum" sz="quarter" idx="4"/>
          </p:nvPr>
        </p:nvSpPr>
        <p:spPr>
          <a:xfrm>
            <a:off x="8610600" y="7217727"/>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CC9530D-C841-460A-AF10-6EBDC0156D96}" type="slidenum">
              <a:rPr lang="de-DE" smtClean="0"/>
              <a:t>‹nr.›</a:t>
            </a:fld>
            <a:endParaRPr lang="de-DE"/>
          </a:p>
        </p:txBody>
      </p:sp>
      <p:grpSp>
        <p:nvGrpSpPr>
          <p:cNvPr id="7" name="Group 11">
            <a:extLst>
              <a:ext uri="{FF2B5EF4-FFF2-40B4-BE49-F238E27FC236}">
                <a16:creationId xmlns:a16="http://schemas.microsoft.com/office/drawing/2014/main" id="{DDE1F887-DAF2-D0EE-FA4D-79F13F4ECB55}"/>
              </a:ext>
              <a:ext uri="{C183D7F6-B498-43B3-948B-1728B52AA6E4}">
                <adec:decorative xmlns:adec="http://schemas.microsoft.com/office/drawing/2017/decorative" val="1"/>
              </a:ext>
            </a:extLst>
          </p:cNvPr>
          <p:cNvGrpSpPr>
            <a:grpSpLocks noChangeAspect="1"/>
          </p:cNvGrpSpPr>
          <p:nvPr userDrawn="1">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8" name="Freeform: Shape 12">
              <a:extLst>
                <a:ext uri="{FF2B5EF4-FFF2-40B4-BE49-F238E27FC236}">
                  <a16:creationId xmlns:a16="http://schemas.microsoft.com/office/drawing/2014/main" id="{BC4F5B8D-7076-D81B-A303-17D37E6D57C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9" name="Freeform: Shape 13">
              <a:extLst>
                <a:ext uri="{FF2B5EF4-FFF2-40B4-BE49-F238E27FC236}">
                  <a16:creationId xmlns:a16="http://schemas.microsoft.com/office/drawing/2014/main" id="{21A9DA2B-5425-707D-843C-E35DA169D6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10" name="Freeform: Shape 14">
              <a:extLst>
                <a:ext uri="{FF2B5EF4-FFF2-40B4-BE49-F238E27FC236}">
                  <a16:creationId xmlns:a16="http://schemas.microsoft.com/office/drawing/2014/main" id="{0EEACD97-F317-429C-894F-BF3712FE8B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11" name="Freeform: Shape 15">
              <a:extLst>
                <a:ext uri="{FF2B5EF4-FFF2-40B4-BE49-F238E27FC236}">
                  <a16:creationId xmlns:a16="http://schemas.microsoft.com/office/drawing/2014/main" id="{F4F9515A-A4AD-178B-7660-258D851E21B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grpSp>
      <p:pic>
        <p:nvPicPr>
          <p:cNvPr id="12" name="Grafik 11" descr="Ein Bild, das Screenshot, Schrift, Electric Blue (Farbe), Grafiken enthält.&#10;&#10;Automatisch generierte Beschreibung">
            <a:extLst>
              <a:ext uri="{FF2B5EF4-FFF2-40B4-BE49-F238E27FC236}">
                <a16:creationId xmlns:a16="http://schemas.microsoft.com/office/drawing/2014/main" id="{FE1F17D9-C701-69EC-0C4C-1D991E772D8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918554" y="6116637"/>
            <a:ext cx="2551193" cy="535228"/>
          </a:xfrm>
          <a:prstGeom prst="rect">
            <a:avLst/>
          </a:prstGeom>
        </p:spPr>
      </p:pic>
      <p:pic>
        <p:nvPicPr>
          <p:cNvPr id="13" name="Grafik 12">
            <a:extLst>
              <a:ext uri="{FF2B5EF4-FFF2-40B4-BE49-F238E27FC236}">
                <a16:creationId xmlns:a16="http://schemas.microsoft.com/office/drawing/2014/main" id="{C04276A9-0AEC-6C57-CEE3-385A88D2FE79}"/>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321636" y="6052079"/>
            <a:ext cx="2679047" cy="714043"/>
          </a:xfrm>
          <a:prstGeom prst="rect">
            <a:avLst/>
          </a:prstGeom>
        </p:spPr>
      </p:pic>
      <p:pic>
        <p:nvPicPr>
          <p:cNvPr id="14" name="Picture 6">
            <a:extLst>
              <a:ext uri="{FF2B5EF4-FFF2-40B4-BE49-F238E27FC236}">
                <a16:creationId xmlns:a16="http://schemas.microsoft.com/office/drawing/2014/main" id="{27B24CF2-E2D6-1B4A-DE76-70485F0E3F42}"/>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tretch>
            <a:fillRect/>
          </a:stretch>
        </p:blipFill>
        <p:spPr bwMode="auto">
          <a:xfrm>
            <a:off x="2995603" y="6045774"/>
            <a:ext cx="2711559" cy="71404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descr="Ein Bild, das Text, Schwarz, Screenshot enthält.&#10;&#10;Automatisch generierte Beschreibung">
            <a:extLst>
              <a:ext uri="{FF2B5EF4-FFF2-40B4-BE49-F238E27FC236}">
                <a16:creationId xmlns:a16="http://schemas.microsoft.com/office/drawing/2014/main" id="{27380018-CC14-0FDC-4DE1-A92483AA13FD}"/>
              </a:ext>
            </a:extLst>
          </p:cNvPr>
          <p:cNvPicPr>
            <a:picLocks noChangeAspect="1"/>
          </p:cNvPicPr>
          <p:nvPr userDrawn="1"/>
        </p:nvPicPr>
        <p:blipFill>
          <a:blip r:embed="rId17">
            <a:extLst>
              <a:ext uri="{28A0092B-C50C-407E-A947-70E740481C1C}">
                <a14:useLocalDpi xmlns:a14="http://schemas.microsoft.com/office/drawing/2010/main" val="0"/>
              </a:ext>
            </a:extLst>
          </a:blip>
          <a:srcRect r="61312"/>
          <a:stretch/>
        </p:blipFill>
        <p:spPr>
          <a:xfrm>
            <a:off x="8793215" y="537181"/>
            <a:ext cx="2812631" cy="981450"/>
          </a:xfrm>
          <a:prstGeom prst="rect">
            <a:avLst/>
          </a:prstGeom>
        </p:spPr>
      </p:pic>
    </p:spTree>
    <p:extLst>
      <p:ext uri="{BB962C8B-B14F-4D97-AF65-F5344CB8AC3E}">
        <p14:creationId xmlns:p14="http://schemas.microsoft.com/office/powerpoint/2010/main" val="3074343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lang="de-DE" sz="3600" kern="1200" smtClean="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E258315E-8150-407E-9A65-ADB651578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991A9967-3589-4D88-B0E6-1F4E4F3EF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el 1">
            <a:extLst>
              <a:ext uri="{FF2B5EF4-FFF2-40B4-BE49-F238E27FC236}">
                <a16:creationId xmlns:a16="http://schemas.microsoft.com/office/drawing/2014/main" id="{B385DFD8-8820-4C8D-3A10-93354CBD8203}"/>
              </a:ext>
            </a:extLst>
          </p:cNvPr>
          <p:cNvSpPr>
            <a:spLocks noGrp="1"/>
          </p:cNvSpPr>
          <p:nvPr>
            <p:ph type="ctrTitle"/>
          </p:nvPr>
        </p:nvSpPr>
        <p:spPr>
          <a:xfrm>
            <a:off x="814127" y="5204380"/>
            <a:ext cx="6432472" cy="1110439"/>
          </a:xfrm>
        </p:spPr>
        <p:txBody>
          <a:bodyPr anchor="t">
            <a:normAutofit/>
          </a:bodyPr>
          <a:lstStyle/>
          <a:p>
            <a:pPr algn="r"/>
            <a:r>
              <a:rPr lang="de-DE" sz="4000" dirty="0">
                <a:solidFill>
                  <a:schemeClr val="tx2"/>
                </a:solidFill>
              </a:rPr>
              <a:t>Module 1</a:t>
            </a:r>
          </a:p>
        </p:txBody>
      </p:sp>
      <p:pic>
        <p:nvPicPr>
          <p:cNvPr id="5" name="Grafik 4" descr="Ein Bild, das Text, Schwarz, Screenshot enthält.&#10;&#10;Automatisch generierte Beschreibung">
            <a:extLst>
              <a:ext uri="{FF2B5EF4-FFF2-40B4-BE49-F238E27FC236}">
                <a16:creationId xmlns:a16="http://schemas.microsoft.com/office/drawing/2014/main" id="{414C436B-197D-B155-58A4-A0D44A58EE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95" y="1211126"/>
            <a:ext cx="18905246" cy="2552205"/>
          </a:xfrm>
          <a:prstGeom prst="rect">
            <a:avLst/>
          </a:prstGeom>
        </p:spPr>
      </p:pic>
      <p:sp>
        <p:nvSpPr>
          <p:cNvPr id="3" name="Untertitel 2">
            <a:extLst>
              <a:ext uri="{FF2B5EF4-FFF2-40B4-BE49-F238E27FC236}">
                <a16:creationId xmlns:a16="http://schemas.microsoft.com/office/drawing/2014/main" id="{873C7753-B5FF-F081-F87A-9441748F9EEC}"/>
              </a:ext>
            </a:extLst>
          </p:cNvPr>
          <p:cNvSpPr>
            <a:spLocks noGrp="1"/>
          </p:cNvSpPr>
          <p:nvPr>
            <p:ph type="subTitle" idx="1"/>
          </p:nvPr>
        </p:nvSpPr>
        <p:spPr>
          <a:xfrm>
            <a:off x="813747" y="4405346"/>
            <a:ext cx="6432851" cy="799032"/>
          </a:xfrm>
        </p:spPr>
        <p:txBody>
          <a:bodyPr anchor="b">
            <a:normAutofit/>
          </a:bodyPr>
          <a:lstStyle/>
          <a:p>
            <a:pPr algn="r"/>
            <a:r>
              <a:rPr lang="en-US" sz="2000" dirty="0"/>
              <a:t>The Theory of the Digital Twin</a:t>
            </a:r>
            <a:endParaRPr lang="de-DE" sz="2000" dirty="0">
              <a:solidFill>
                <a:srgbClr val="C9D6DB"/>
              </a:solidFill>
            </a:endParaRPr>
          </a:p>
        </p:txBody>
      </p:sp>
      <p:grpSp>
        <p:nvGrpSpPr>
          <p:cNvPr id="1039" name="Group 1038">
            <a:extLst>
              <a:ext uri="{FF2B5EF4-FFF2-40B4-BE49-F238E27FC236}">
                <a16:creationId xmlns:a16="http://schemas.microsoft.com/office/drawing/2014/main" id="{19A26A28-5740-4523-A4FE-3359411F198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10716" y="-19878"/>
            <a:ext cx="3878237" cy="4062888"/>
            <a:chOff x="8310716" y="0"/>
            <a:chExt cx="3878237" cy="4062888"/>
          </a:xfrm>
        </p:grpSpPr>
        <p:sp>
          <p:nvSpPr>
            <p:cNvPr id="1040" name="Freeform: Shape 1039">
              <a:extLst>
                <a:ext uri="{FF2B5EF4-FFF2-40B4-BE49-F238E27FC236}">
                  <a16:creationId xmlns:a16="http://schemas.microsoft.com/office/drawing/2014/main" id="{E7F663E7-F565-4145-99C7-87C526CBFA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10716" y="1"/>
              <a:ext cx="3878236" cy="4062887"/>
            </a:xfrm>
            <a:custGeom>
              <a:avLst/>
              <a:gdLst>
                <a:gd name="connsiteX0" fmla="*/ 458236 w 3878236"/>
                <a:gd name="connsiteY0" fmla="*/ 0 h 4062887"/>
                <a:gd name="connsiteX1" fmla="*/ 626135 w 3878236"/>
                <a:gd name="connsiteY1" fmla="*/ 0 h 4062887"/>
                <a:gd name="connsiteX2" fmla="*/ 541802 w 3878236"/>
                <a:gd name="connsiteY2" fmla="*/ 96785 h 4062887"/>
                <a:gd name="connsiteX3" fmla="*/ 393588 w 3878236"/>
                <a:gd name="connsiteY3" fmla="*/ 301059 h 4062887"/>
                <a:gd name="connsiteX4" fmla="*/ 267407 w 3878236"/>
                <a:gd name="connsiteY4" fmla="*/ 519085 h 4062887"/>
                <a:gd name="connsiteX5" fmla="*/ 239453 w 3878236"/>
                <a:gd name="connsiteY5" fmla="*/ 575472 h 4062887"/>
                <a:gd name="connsiteX6" fmla="*/ 225864 w 3878236"/>
                <a:gd name="connsiteY6" fmla="*/ 603893 h 4062887"/>
                <a:gd name="connsiteX7" fmla="*/ 212955 w 3878236"/>
                <a:gd name="connsiteY7" fmla="*/ 632590 h 4062887"/>
                <a:gd name="connsiteX8" fmla="*/ 188301 w 3878236"/>
                <a:gd name="connsiteY8" fmla="*/ 690444 h 4062887"/>
                <a:gd name="connsiteX9" fmla="*/ 165201 w 3878236"/>
                <a:gd name="connsiteY9" fmla="*/ 748939 h 4062887"/>
                <a:gd name="connsiteX10" fmla="*/ 90074 w 3878236"/>
                <a:gd name="connsiteY10" fmla="*/ 988511 h 4062887"/>
                <a:gd name="connsiteX11" fmla="*/ 29119 w 3878236"/>
                <a:gd name="connsiteY11" fmla="*/ 1484891 h 4062887"/>
                <a:gd name="connsiteX12" fmla="*/ 54743 w 3878236"/>
                <a:gd name="connsiteY12" fmla="*/ 1732714 h 4062887"/>
                <a:gd name="connsiteX13" fmla="*/ 132976 w 3878236"/>
                <a:gd name="connsiteY13" fmla="*/ 1969719 h 4062887"/>
                <a:gd name="connsiteX14" fmla="*/ 159959 w 3878236"/>
                <a:gd name="connsiteY14" fmla="*/ 2026381 h 4062887"/>
                <a:gd name="connsiteX15" fmla="*/ 189951 w 3878236"/>
                <a:gd name="connsiteY15" fmla="*/ 2081758 h 4062887"/>
                <a:gd name="connsiteX16" fmla="*/ 256439 w 3878236"/>
                <a:gd name="connsiteY16" fmla="*/ 2189121 h 4062887"/>
                <a:gd name="connsiteX17" fmla="*/ 329818 w 3878236"/>
                <a:gd name="connsiteY17" fmla="*/ 2292816 h 4062887"/>
                <a:gd name="connsiteX18" fmla="*/ 408438 w 3878236"/>
                <a:gd name="connsiteY18" fmla="*/ 2393577 h 4062887"/>
                <a:gd name="connsiteX19" fmla="*/ 572086 w 3878236"/>
                <a:gd name="connsiteY19" fmla="*/ 2592900 h 4062887"/>
                <a:gd name="connsiteX20" fmla="*/ 653909 w 3878236"/>
                <a:gd name="connsiteY20" fmla="*/ 2693936 h 4062887"/>
                <a:gd name="connsiteX21" fmla="*/ 733500 w 3878236"/>
                <a:gd name="connsiteY21" fmla="*/ 2796256 h 4062887"/>
                <a:gd name="connsiteX22" fmla="*/ 813091 w 3878236"/>
                <a:gd name="connsiteY22" fmla="*/ 2895093 h 4062887"/>
                <a:gd name="connsiteX23" fmla="*/ 896273 w 3878236"/>
                <a:gd name="connsiteY23" fmla="*/ 2990536 h 4062887"/>
                <a:gd name="connsiteX24" fmla="*/ 1072636 w 3878236"/>
                <a:gd name="connsiteY24" fmla="*/ 3170513 h 4062887"/>
                <a:gd name="connsiteX25" fmla="*/ 1468747 w 3878236"/>
                <a:gd name="connsiteY25" fmla="*/ 3470964 h 4062887"/>
                <a:gd name="connsiteX26" fmla="*/ 1687720 w 3878236"/>
                <a:gd name="connsiteY26" fmla="*/ 3583919 h 4062887"/>
                <a:gd name="connsiteX27" fmla="*/ 1918825 w 3878236"/>
                <a:gd name="connsiteY27" fmla="*/ 3669278 h 4062887"/>
                <a:gd name="connsiteX28" fmla="*/ 2159540 w 3878236"/>
                <a:gd name="connsiteY28" fmla="*/ 3728230 h 4062887"/>
                <a:gd name="connsiteX29" fmla="*/ 2407729 w 3878236"/>
                <a:gd name="connsiteY29" fmla="*/ 3761238 h 4062887"/>
                <a:gd name="connsiteX30" fmla="*/ 2660479 w 3878236"/>
                <a:gd name="connsiteY30" fmla="*/ 3771598 h 4062887"/>
                <a:gd name="connsiteX31" fmla="*/ 2723278 w 3878236"/>
                <a:gd name="connsiteY31" fmla="*/ 3771139 h 4062887"/>
                <a:gd name="connsiteX32" fmla="*/ 2754047 w 3878236"/>
                <a:gd name="connsiteY32" fmla="*/ 3770406 h 4062887"/>
                <a:gd name="connsiteX33" fmla="*/ 2784719 w 3878236"/>
                <a:gd name="connsiteY33" fmla="*/ 3768938 h 4062887"/>
                <a:gd name="connsiteX34" fmla="*/ 2906629 w 3878236"/>
                <a:gd name="connsiteY34" fmla="*/ 3758853 h 4062887"/>
                <a:gd name="connsiteX35" fmla="*/ 3376896 w 3878236"/>
                <a:gd name="connsiteY35" fmla="*/ 3638838 h 4062887"/>
                <a:gd name="connsiteX36" fmla="*/ 3599460 w 3878236"/>
                <a:gd name="connsiteY36" fmla="*/ 3534685 h 4062887"/>
                <a:gd name="connsiteX37" fmla="*/ 3814356 w 3878236"/>
                <a:gd name="connsiteY37" fmla="*/ 3407976 h 4062887"/>
                <a:gd name="connsiteX38" fmla="*/ 3878236 w 3878236"/>
                <a:gd name="connsiteY38" fmla="*/ 3364122 h 4062887"/>
                <a:gd name="connsiteX39" fmla="*/ 3878236 w 3878236"/>
                <a:gd name="connsiteY39" fmla="*/ 3711785 h 4062887"/>
                <a:gd name="connsiteX40" fmla="*/ 3754080 w 3878236"/>
                <a:gd name="connsiteY40" fmla="*/ 3788192 h 4062887"/>
                <a:gd name="connsiteX41" fmla="*/ 3499971 w 3878236"/>
                <a:gd name="connsiteY41" fmla="*/ 3910041 h 4062887"/>
                <a:gd name="connsiteX42" fmla="*/ 2943222 w 3878236"/>
                <a:gd name="connsiteY42" fmla="*/ 4051144 h 4062887"/>
                <a:gd name="connsiteX43" fmla="*/ 2799278 w 3878236"/>
                <a:gd name="connsiteY43" fmla="*/ 4061321 h 4062887"/>
                <a:gd name="connsiteX44" fmla="*/ 2763268 w 3878236"/>
                <a:gd name="connsiteY44" fmla="*/ 4062604 h 4062887"/>
                <a:gd name="connsiteX45" fmla="*/ 2727355 w 3878236"/>
                <a:gd name="connsiteY45" fmla="*/ 4062788 h 4062887"/>
                <a:gd name="connsiteX46" fmla="*/ 2656790 w 3878236"/>
                <a:gd name="connsiteY46" fmla="*/ 4061963 h 4062887"/>
                <a:gd name="connsiteX47" fmla="*/ 2516924 w 3878236"/>
                <a:gd name="connsiteY47" fmla="*/ 4056461 h 4062887"/>
                <a:gd name="connsiteX48" fmla="*/ 2376959 w 3878236"/>
                <a:gd name="connsiteY48" fmla="*/ 4043809 h 4062887"/>
                <a:gd name="connsiteX49" fmla="*/ 2098196 w 3878236"/>
                <a:gd name="connsiteY49" fmla="*/ 3998700 h 4062887"/>
                <a:gd name="connsiteX50" fmla="*/ 1825645 w 3878236"/>
                <a:gd name="connsiteY50" fmla="*/ 3920860 h 4062887"/>
                <a:gd name="connsiteX51" fmla="*/ 1566586 w 3878236"/>
                <a:gd name="connsiteY51" fmla="*/ 3807996 h 4062887"/>
                <a:gd name="connsiteX52" fmla="*/ 1328784 w 3878236"/>
                <a:gd name="connsiteY52" fmla="*/ 3661117 h 4062887"/>
                <a:gd name="connsiteX53" fmla="*/ 930925 w 3878236"/>
                <a:gd name="connsiteY53" fmla="*/ 3291079 h 4062887"/>
                <a:gd name="connsiteX54" fmla="*/ 769122 w 3878236"/>
                <a:gd name="connsiteY54" fmla="*/ 3081303 h 4062887"/>
                <a:gd name="connsiteX55" fmla="*/ 626149 w 3878236"/>
                <a:gd name="connsiteY55" fmla="*/ 2862544 h 4062887"/>
                <a:gd name="connsiteX56" fmla="*/ 559467 w 3878236"/>
                <a:gd name="connsiteY56" fmla="*/ 2753990 h 4062887"/>
                <a:gd name="connsiteX57" fmla="*/ 490165 w 3878236"/>
                <a:gd name="connsiteY57" fmla="*/ 2647269 h 4062887"/>
                <a:gd name="connsiteX58" fmla="*/ 345542 w 3878236"/>
                <a:gd name="connsiteY58" fmla="*/ 2434743 h 4062887"/>
                <a:gd name="connsiteX59" fmla="*/ 274784 w 3878236"/>
                <a:gd name="connsiteY59" fmla="*/ 2326648 h 4062887"/>
                <a:gd name="connsiteX60" fmla="*/ 207422 w 3878236"/>
                <a:gd name="connsiteY60" fmla="*/ 2216167 h 4062887"/>
                <a:gd name="connsiteX61" fmla="*/ 93956 w 3878236"/>
                <a:gd name="connsiteY61" fmla="*/ 1984388 h 4062887"/>
                <a:gd name="connsiteX62" fmla="*/ 22422 w 3878236"/>
                <a:gd name="connsiteY62" fmla="*/ 1738399 h 4062887"/>
                <a:gd name="connsiteX63" fmla="*/ 0 w 3878236"/>
                <a:gd name="connsiteY63" fmla="*/ 1484891 h 4062887"/>
                <a:gd name="connsiteX64" fmla="*/ 200337 w 3878236"/>
                <a:gd name="connsiteY64" fmla="*/ 491671 h 4062887"/>
                <a:gd name="connsiteX65" fmla="*/ 308076 w 3878236"/>
                <a:gd name="connsiteY65" fmla="*/ 256776 h 4062887"/>
                <a:gd name="connsiteX66" fmla="*/ 437072 w 3878236"/>
                <a:gd name="connsiteY66" fmla="*/ 30498 h 406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878236" h="4062887">
                  <a:moveTo>
                    <a:pt x="458236" y="0"/>
                  </a:moveTo>
                  <a:lnTo>
                    <a:pt x="626135" y="0"/>
                  </a:lnTo>
                  <a:lnTo>
                    <a:pt x="541802" y="96785"/>
                  </a:lnTo>
                  <a:cubicBezTo>
                    <a:pt x="489388" y="162616"/>
                    <a:pt x="439790" y="230737"/>
                    <a:pt x="393588" y="301059"/>
                  </a:cubicBezTo>
                  <a:cubicBezTo>
                    <a:pt x="348163" y="371748"/>
                    <a:pt x="305261" y="444179"/>
                    <a:pt x="267407" y="519085"/>
                  </a:cubicBezTo>
                  <a:cubicBezTo>
                    <a:pt x="257604" y="537697"/>
                    <a:pt x="248480" y="556584"/>
                    <a:pt x="239453" y="575472"/>
                  </a:cubicBezTo>
                  <a:lnTo>
                    <a:pt x="225864" y="603893"/>
                  </a:lnTo>
                  <a:lnTo>
                    <a:pt x="212955" y="632590"/>
                  </a:lnTo>
                  <a:cubicBezTo>
                    <a:pt x="204511" y="651753"/>
                    <a:pt x="195969" y="670915"/>
                    <a:pt x="188301" y="690444"/>
                  </a:cubicBezTo>
                  <a:cubicBezTo>
                    <a:pt x="180633" y="709972"/>
                    <a:pt x="172189" y="729227"/>
                    <a:pt x="165201" y="748939"/>
                  </a:cubicBezTo>
                  <a:cubicBezTo>
                    <a:pt x="135305" y="827237"/>
                    <a:pt x="109971" y="907186"/>
                    <a:pt x="90074" y="988511"/>
                  </a:cubicBezTo>
                  <a:cubicBezTo>
                    <a:pt x="49696" y="1150792"/>
                    <a:pt x="29022" y="1317842"/>
                    <a:pt x="29119" y="1484891"/>
                  </a:cubicBezTo>
                  <a:cubicBezTo>
                    <a:pt x="29604" y="1568141"/>
                    <a:pt x="37855" y="1651207"/>
                    <a:pt x="54743" y="1732714"/>
                  </a:cubicBezTo>
                  <a:cubicBezTo>
                    <a:pt x="72506" y="1814039"/>
                    <a:pt x="98227" y="1893621"/>
                    <a:pt x="132976" y="1969719"/>
                  </a:cubicBezTo>
                  <a:cubicBezTo>
                    <a:pt x="141226" y="1988882"/>
                    <a:pt x="150835" y="2007585"/>
                    <a:pt x="159959" y="2026381"/>
                  </a:cubicBezTo>
                  <a:cubicBezTo>
                    <a:pt x="169860" y="2044901"/>
                    <a:pt x="179274" y="2063604"/>
                    <a:pt x="189951" y="2081758"/>
                  </a:cubicBezTo>
                  <a:cubicBezTo>
                    <a:pt x="210334" y="2118432"/>
                    <a:pt x="233046" y="2154006"/>
                    <a:pt x="256439" y="2189121"/>
                  </a:cubicBezTo>
                  <a:cubicBezTo>
                    <a:pt x="279734" y="2224328"/>
                    <a:pt x="304679" y="2258617"/>
                    <a:pt x="329818" y="2292816"/>
                  </a:cubicBezTo>
                  <a:cubicBezTo>
                    <a:pt x="355345" y="2326740"/>
                    <a:pt x="381844" y="2360204"/>
                    <a:pt x="408438" y="2393577"/>
                  </a:cubicBezTo>
                  <a:cubicBezTo>
                    <a:pt x="461725" y="2460416"/>
                    <a:pt x="517440" y="2525879"/>
                    <a:pt x="572086" y="2592900"/>
                  </a:cubicBezTo>
                  <a:cubicBezTo>
                    <a:pt x="599554" y="2626273"/>
                    <a:pt x="626926" y="2659921"/>
                    <a:pt x="653909" y="2693936"/>
                  </a:cubicBezTo>
                  <a:cubicBezTo>
                    <a:pt x="680796" y="2727676"/>
                    <a:pt x="707487" y="2763525"/>
                    <a:pt x="733500" y="2796256"/>
                  </a:cubicBezTo>
                  <a:cubicBezTo>
                    <a:pt x="759319" y="2829813"/>
                    <a:pt x="786399" y="2862362"/>
                    <a:pt x="813091" y="2895093"/>
                  </a:cubicBezTo>
                  <a:cubicBezTo>
                    <a:pt x="840560" y="2927274"/>
                    <a:pt x="867834" y="2959455"/>
                    <a:pt x="896273" y="2990536"/>
                  </a:cubicBezTo>
                  <a:cubicBezTo>
                    <a:pt x="952764" y="3053066"/>
                    <a:pt x="1011486" y="3113302"/>
                    <a:pt x="1072636" y="3170513"/>
                  </a:cubicBezTo>
                  <a:cubicBezTo>
                    <a:pt x="1195128" y="3284660"/>
                    <a:pt x="1327328" y="3386522"/>
                    <a:pt x="1468747" y="3470964"/>
                  </a:cubicBezTo>
                  <a:cubicBezTo>
                    <a:pt x="1539603" y="3512956"/>
                    <a:pt x="1612303" y="3551463"/>
                    <a:pt x="1687720" y="3583919"/>
                  </a:cubicBezTo>
                  <a:cubicBezTo>
                    <a:pt x="1762652" y="3617292"/>
                    <a:pt x="1840010" y="3645440"/>
                    <a:pt x="1918825" y="3669278"/>
                  </a:cubicBezTo>
                  <a:cubicBezTo>
                    <a:pt x="1997640" y="3693207"/>
                    <a:pt x="2078007" y="3712553"/>
                    <a:pt x="2159540" y="3728230"/>
                  </a:cubicBezTo>
                  <a:cubicBezTo>
                    <a:pt x="2241170" y="3743633"/>
                    <a:pt x="2324158" y="3754177"/>
                    <a:pt x="2407729" y="3761238"/>
                  </a:cubicBezTo>
                  <a:cubicBezTo>
                    <a:pt x="2491299" y="3768389"/>
                    <a:pt x="2575743" y="3771506"/>
                    <a:pt x="2660479" y="3771598"/>
                  </a:cubicBezTo>
                  <a:cubicBezTo>
                    <a:pt x="2681638" y="3771598"/>
                    <a:pt x="2703089" y="3771964"/>
                    <a:pt x="2723278" y="3771139"/>
                  </a:cubicBezTo>
                  <a:lnTo>
                    <a:pt x="2754047" y="3770406"/>
                  </a:lnTo>
                  <a:lnTo>
                    <a:pt x="2784719" y="3768938"/>
                  </a:lnTo>
                  <a:cubicBezTo>
                    <a:pt x="2825582" y="3767197"/>
                    <a:pt x="2866251" y="3763346"/>
                    <a:pt x="2906629" y="3758853"/>
                  </a:cubicBezTo>
                  <a:cubicBezTo>
                    <a:pt x="3068334" y="3740150"/>
                    <a:pt x="3225672" y="3699166"/>
                    <a:pt x="3376896" y="3638838"/>
                  </a:cubicBezTo>
                  <a:cubicBezTo>
                    <a:pt x="3452702" y="3608949"/>
                    <a:pt x="3526664" y="3573467"/>
                    <a:pt x="3599460" y="3534685"/>
                  </a:cubicBezTo>
                  <a:cubicBezTo>
                    <a:pt x="3672354" y="3496085"/>
                    <a:pt x="3743888" y="3453269"/>
                    <a:pt x="3814356" y="3407976"/>
                  </a:cubicBezTo>
                  <a:lnTo>
                    <a:pt x="3878236" y="3364122"/>
                  </a:lnTo>
                  <a:lnTo>
                    <a:pt x="3878236" y="3711785"/>
                  </a:lnTo>
                  <a:lnTo>
                    <a:pt x="3754080" y="3788192"/>
                  </a:lnTo>
                  <a:cubicBezTo>
                    <a:pt x="3672450" y="3832843"/>
                    <a:pt x="3588007" y="3874284"/>
                    <a:pt x="3499971" y="3910041"/>
                  </a:cubicBezTo>
                  <a:cubicBezTo>
                    <a:pt x="3324482" y="3982472"/>
                    <a:pt x="3134920" y="4030882"/>
                    <a:pt x="2943222" y="4051144"/>
                  </a:cubicBezTo>
                  <a:cubicBezTo>
                    <a:pt x="2895272" y="4055911"/>
                    <a:pt x="2847227" y="4059763"/>
                    <a:pt x="2799278" y="4061321"/>
                  </a:cubicBezTo>
                  <a:lnTo>
                    <a:pt x="2763268" y="4062604"/>
                  </a:lnTo>
                  <a:lnTo>
                    <a:pt x="2727355" y="4062788"/>
                  </a:lnTo>
                  <a:cubicBezTo>
                    <a:pt x="2703089" y="4063155"/>
                    <a:pt x="2680085" y="4062421"/>
                    <a:pt x="2656790" y="4061963"/>
                  </a:cubicBezTo>
                  <a:cubicBezTo>
                    <a:pt x="2610297" y="4061413"/>
                    <a:pt x="2563514" y="4058754"/>
                    <a:pt x="2516924" y="4056461"/>
                  </a:cubicBezTo>
                  <a:cubicBezTo>
                    <a:pt x="2470237" y="4052795"/>
                    <a:pt x="2423549" y="4049402"/>
                    <a:pt x="2376959" y="4043809"/>
                  </a:cubicBezTo>
                  <a:cubicBezTo>
                    <a:pt x="2283683" y="4033265"/>
                    <a:pt x="2190503" y="4018871"/>
                    <a:pt x="2098196" y="3998700"/>
                  </a:cubicBezTo>
                  <a:cubicBezTo>
                    <a:pt x="2005891" y="3978530"/>
                    <a:pt x="1914652" y="3952583"/>
                    <a:pt x="1825645" y="3920860"/>
                  </a:cubicBezTo>
                  <a:cubicBezTo>
                    <a:pt x="1736639" y="3889045"/>
                    <a:pt x="1649963" y="3851089"/>
                    <a:pt x="1566586" y="3807996"/>
                  </a:cubicBezTo>
                  <a:cubicBezTo>
                    <a:pt x="1483501" y="3764263"/>
                    <a:pt x="1403716" y="3715395"/>
                    <a:pt x="1328784" y="3661117"/>
                  </a:cubicBezTo>
                  <a:cubicBezTo>
                    <a:pt x="1178337" y="3553113"/>
                    <a:pt x="1046527" y="3426497"/>
                    <a:pt x="930925" y="3291079"/>
                  </a:cubicBezTo>
                  <a:cubicBezTo>
                    <a:pt x="873367" y="3223048"/>
                    <a:pt x="819789" y="3152818"/>
                    <a:pt x="769122" y="3081303"/>
                  </a:cubicBezTo>
                  <a:cubicBezTo>
                    <a:pt x="718358" y="3009790"/>
                    <a:pt x="670992" y="2936717"/>
                    <a:pt x="626149" y="2862544"/>
                  </a:cubicBezTo>
                  <a:cubicBezTo>
                    <a:pt x="603243" y="2825046"/>
                    <a:pt x="582277" y="2789930"/>
                    <a:pt x="559467" y="2753990"/>
                  </a:cubicBezTo>
                  <a:cubicBezTo>
                    <a:pt x="536852" y="2718325"/>
                    <a:pt x="513849" y="2682660"/>
                    <a:pt x="490165" y="2647269"/>
                  </a:cubicBezTo>
                  <a:lnTo>
                    <a:pt x="345542" y="2434743"/>
                  </a:lnTo>
                  <a:cubicBezTo>
                    <a:pt x="321567" y="2398987"/>
                    <a:pt x="297884" y="2363046"/>
                    <a:pt x="274784" y="2326648"/>
                  </a:cubicBezTo>
                  <a:cubicBezTo>
                    <a:pt x="251682" y="2290248"/>
                    <a:pt x="228776" y="2253759"/>
                    <a:pt x="207422" y="2216167"/>
                  </a:cubicBezTo>
                  <a:cubicBezTo>
                    <a:pt x="164618" y="2141353"/>
                    <a:pt x="125308" y="2064338"/>
                    <a:pt x="93956" y="1984388"/>
                  </a:cubicBezTo>
                  <a:cubicBezTo>
                    <a:pt x="62023" y="1904715"/>
                    <a:pt x="38340" y="1822107"/>
                    <a:pt x="22422" y="1738399"/>
                  </a:cubicBezTo>
                  <a:cubicBezTo>
                    <a:pt x="7183" y="1654692"/>
                    <a:pt x="0" y="1569700"/>
                    <a:pt x="0" y="1484891"/>
                  </a:cubicBezTo>
                  <a:cubicBezTo>
                    <a:pt x="1262" y="1146758"/>
                    <a:pt x="70468" y="809542"/>
                    <a:pt x="200337" y="491671"/>
                  </a:cubicBezTo>
                  <a:cubicBezTo>
                    <a:pt x="232950" y="412273"/>
                    <a:pt x="268280" y="333607"/>
                    <a:pt x="308076" y="256776"/>
                  </a:cubicBezTo>
                  <a:cubicBezTo>
                    <a:pt x="347290" y="179668"/>
                    <a:pt x="390482" y="104213"/>
                    <a:pt x="437072" y="3049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Freeform: Shape 1040">
              <a:extLst>
                <a:ext uri="{FF2B5EF4-FFF2-40B4-BE49-F238E27FC236}">
                  <a16:creationId xmlns:a16="http://schemas.microsoft.com/office/drawing/2014/main" id="{F5BF3F11-42D5-49E2-B30C-491C02B70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9928" y="0"/>
              <a:ext cx="3859024" cy="3823730"/>
            </a:xfrm>
            <a:custGeom>
              <a:avLst/>
              <a:gdLst>
                <a:gd name="connsiteX0" fmla="*/ 517815 w 3859024"/>
                <a:gd name="connsiteY0" fmla="*/ 0 h 3823730"/>
                <a:gd name="connsiteX1" fmla="*/ 810951 w 3859024"/>
                <a:gd name="connsiteY1" fmla="*/ 0 h 3823730"/>
                <a:gd name="connsiteX2" fmla="*/ 657209 w 3859024"/>
                <a:gd name="connsiteY2" fmla="*/ 169897 h 3823730"/>
                <a:gd name="connsiteX3" fmla="*/ 398052 w 3859024"/>
                <a:gd name="connsiteY3" fmla="*/ 551580 h 3823730"/>
                <a:gd name="connsiteX4" fmla="*/ 222175 w 3859024"/>
                <a:gd name="connsiteY4" fmla="*/ 973513 h 3823730"/>
                <a:gd name="connsiteX5" fmla="*/ 158212 w 3859024"/>
                <a:gd name="connsiteY5" fmla="*/ 1423317 h 3823730"/>
                <a:gd name="connsiteX6" fmla="*/ 185195 w 3859024"/>
                <a:gd name="connsiteY6" fmla="*/ 1643544 h 3823730"/>
                <a:gd name="connsiteX7" fmla="*/ 264883 w 3859024"/>
                <a:gd name="connsiteY7" fmla="*/ 1849559 h 3823730"/>
                <a:gd name="connsiteX8" fmla="*/ 320500 w 3859024"/>
                <a:gd name="connsiteY8" fmla="*/ 1946562 h 3823730"/>
                <a:gd name="connsiteX9" fmla="*/ 384367 w 3859024"/>
                <a:gd name="connsiteY9" fmla="*/ 2040447 h 3823730"/>
                <a:gd name="connsiteX10" fmla="*/ 531902 w 3859024"/>
                <a:gd name="connsiteY10" fmla="*/ 2221891 h 3823730"/>
                <a:gd name="connsiteX11" fmla="*/ 691569 w 3859024"/>
                <a:gd name="connsiteY11" fmla="*/ 2404710 h 3823730"/>
                <a:gd name="connsiteX12" fmla="*/ 770966 w 3859024"/>
                <a:gd name="connsiteY12" fmla="*/ 2500153 h 3823730"/>
                <a:gd name="connsiteX13" fmla="*/ 809112 w 3859024"/>
                <a:gd name="connsiteY13" fmla="*/ 2547004 h 3823730"/>
                <a:gd name="connsiteX14" fmla="*/ 846480 w 3859024"/>
                <a:gd name="connsiteY14" fmla="*/ 2591838 h 3823730"/>
                <a:gd name="connsiteX15" fmla="*/ 1167563 w 3859024"/>
                <a:gd name="connsiteY15" fmla="*/ 2923186 h 3823730"/>
                <a:gd name="connsiteX16" fmla="*/ 1338296 w 3859024"/>
                <a:gd name="connsiteY16" fmla="*/ 3072266 h 3823730"/>
                <a:gd name="connsiteX17" fmla="*/ 1517085 w 3859024"/>
                <a:gd name="connsiteY17" fmla="*/ 3209700 h 3823730"/>
                <a:gd name="connsiteX18" fmla="*/ 1916496 w 3859024"/>
                <a:gd name="connsiteY18" fmla="*/ 3427085 h 3823730"/>
                <a:gd name="connsiteX19" fmla="*/ 2139934 w 3859024"/>
                <a:gd name="connsiteY19" fmla="*/ 3488513 h 3823730"/>
                <a:gd name="connsiteX20" fmla="*/ 2197200 w 3859024"/>
                <a:gd name="connsiteY20" fmla="*/ 3499332 h 3823730"/>
                <a:gd name="connsiteX21" fmla="*/ 2254952 w 3859024"/>
                <a:gd name="connsiteY21" fmla="*/ 3508409 h 3823730"/>
                <a:gd name="connsiteX22" fmla="*/ 2371524 w 3859024"/>
                <a:gd name="connsiteY22" fmla="*/ 3521428 h 3823730"/>
                <a:gd name="connsiteX23" fmla="*/ 2430150 w 3859024"/>
                <a:gd name="connsiteY23" fmla="*/ 3525646 h 3823730"/>
                <a:gd name="connsiteX24" fmla="*/ 2488970 w 3859024"/>
                <a:gd name="connsiteY24" fmla="*/ 3528580 h 3823730"/>
                <a:gd name="connsiteX25" fmla="*/ 2547984 w 3859024"/>
                <a:gd name="connsiteY25" fmla="*/ 3529863 h 3823730"/>
                <a:gd name="connsiteX26" fmla="*/ 2607095 w 3859024"/>
                <a:gd name="connsiteY26" fmla="*/ 3529589 h 3823730"/>
                <a:gd name="connsiteX27" fmla="*/ 2636698 w 3859024"/>
                <a:gd name="connsiteY27" fmla="*/ 3529313 h 3823730"/>
                <a:gd name="connsiteX28" fmla="*/ 2665235 w 3859024"/>
                <a:gd name="connsiteY28" fmla="*/ 3528121 h 3823730"/>
                <a:gd name="connsiteX29" fmla="*/ 2693674 w 3859024"/>
                <a:gd name="connsiteY29" fmla="*/ 3526746 h 3823730"/>
                <a:gd name="connsiteX30" fmla="*/ 2722016 w 3859024"/>
                <a:gd name="connsiteY30" fmla="*/ 3524546 h 3823730"/>
                <a:gd name="connsiteX31" fmla="*/ 2834415 w 3859024"/>
                <a:gd name="connsiteY31" fmla="*/ 3511435 h 3823730"/>
                <a:gd name="connsiteX32" fmla="*/ 3262556 w 3859024"/>
                <a:gd name="connsiteY32" fmla="*/ 3378675 h 3823730"/>
                <a:gd name="connsiteX33" fmla="*/ 3658086 w 3859024"/>
                <a:gd name="connsiteY33" fmla="*/ 3145979 h 3823730"/>
                <a:gd name="connsiteX34" fmla="*/ 3753983 w 3859024"/>
                <a:gd name="connsiteY34" fmla="*/ 3077583 h 3823730"/>
                <a:gd name="connsiteX35" fmla="*/ 3849881 w 3859024"/>
                <a:gd name="connsiteY35" fmla="*/ 3006894 h 3823730"/>
                <a:gd name="connsiteX36" fmla="*/ 3859024 w 3859024"/>
                <a:gd name="connsiteY36" fmla="*/ 2999988 h 3823730"/>
                <a:gd name="connsiteX37" fmla="*/ 3859024 w 3859024"/>
                <a:gd name="connsiteY37" fmla="*/ 3461786 h 3823730"/>
                <a:gd name="connsiteX38" fmla="*/ 3652845 w 3859024"/>
                <a:gd name="connsiteY38" fmla="*/ 3578823 h 3823730"/>
                <a:gd name="connsiteX39" fmla="*/ 3408248 w 3859024"/>
                <a:gd name="connsiteY39" fmla="*/ 3688569 h 3823730"/>
                <a:gd name="connsiteX40" fmla="*/ 2875958 w 3859024"/>
                <a:gd name="connsiteY40" fmla="*/ 3814819 h 3823730"/>
                <a:gd name="connsiteX41" fmla="*/ 2738905 w 3859024"/>
                <a:gd name="connsiteY41" fmla="*/ 3822979 h 3823730"/>
                <a:gd name="connsiteX42" fmla="*/ 2704642 w 3859024"/>
                <a:gd name="connsiteY42" fmla="*/ 3823712 h 3823730"/>
                <a:gd name="connsiteX43" fmla="*/ 2670476 w 3859024"/>
                <a:gd name="connsiteY43" fmla="*/ 3823529 h 3823730"/>
                <a:gd name="connsiteX44" fmla="*/ 2636408 w 3859024"/>
                <a:gd name="connsiteY44" fmla="*/ 3823162 h 3823730"/>
                <a:gd name="connsiteX45" fmla="*/ 2603310 w 3859024"/>
                <a:gd name="connsiteY45" fmla="*/ 3821971 h 3823730"/>
                <a:gd name="connsiteX46" fmla="*/ 2338911 w 3859024"/>
                <a:gd name="connsiteY46" fmla="*/ 3802074 h 3823730"/>
                <a:gd name="connsiteX47" fmla="*/ 2076164 w 3859024"/>
                <a:gd name="connsiteY47" fmla="*/ 3758250 h 3823730"/>
                <a:gd name="connsiteX48" fmla="*/ 1818075 w 3859024"/>
                <a:gd name="connsiteY48" fmla="*/ 3689578 h 3823730"/>
                <a:gd name="connsiteX49" fmla="*/ 1324027 w 3859024"/>
                <a:gd name="connsiteY49" fmla="*/ 3483104 h 3823730"/>
                <a:gd name="connsiteX50" fmla="*/ 907727 w 3859024"/>
                <a:gd name="connsiteY50" fmla="*/ 3161658 h 3823730"/>
                <a:gd name="connsiteX51" fmla="*/ 738935 w 3859024"/>
                <a:gd name="connsiteY51" fmla="*/ 2968204 h 3823730"/>
                <a:gd name="connsiteX52" fmla="*/ 591498 w 3859024"/>
                <a:gd name="connsiteY52" fmla="*/ 2763380 h 3823730"/>
                <a:gd name="connsiteX53" fmla="*/ 557041 w 3859024"/>
                <a:gd name="connsiteY53" fmla="*/ 2711212 h 3823730"/>
                <a:gd name="connsiteX54" fmla="*/ 524137 w 3859024"/>
                <a:gd name="connsiteY54" fmla="*/ 2660602 h 3823730"/>
                <a:gd name="connsiteX55" fmla="*/ 459202 w 3859024"/>
                <a:gd name="connsiteY55" fmla="*/ 2562498 h 3823730"/>
                <a:gd name="connsiteX56" fmla="*/ 324673 w 3859024"/>
                <a:gd name="connsiteY56" fmla="*/ 2362077 h 3823730"/>
                <a:gd name="connsiteX57" fmla="*/ 193348 w 3859024"/>
                <a:gd name="connsiteY57" fmla="*/ 2150193 h 3823730"/>
                <a:gd name="connsiteX58" fmla="*/ 134141 w 3859024"/>
                <a:gd name="connsiteY58" fmla="*/ 2037880 h 3823730"/>
                <a:gd name="connsiteX59" fmla="*/ 83862 w 3859024"/>
                <a:gd name="connsiteY59" fmla="*/ 1920339 h 3823730"/>
                <a:gd name="connsiteX60" fmla="*/ 45329 w 3859024"/>
                <a:gd name="connsiteY60" fmla="*/ 1798399 h 3823730"/>
                <a:gd name="connsiteX61" fmla="*/ 30963 w 3859024"/>
                <a:gd name="connsiteY61" fmla="*/ 1736238 h 3823730"/>
                <a:gd name="connsiteX62" fmla="*/ 24655 w 3859024"/>
                <a:gd name="connsiteY62" fmla="*/ 1705064 h 3823730"/>
                <a:gd name="connsiteX63" fmla="*/ 19413 w 3859024"/>
                <a:gd name="connsiteY63" fmla="*/ 1673800 h 3823730"/>
                <a:gd name="connsiteX64" fmla="*/ 0 w 3859024"/>
                <a:gd name="connsiteY64" fmla="*/ 1423317 h 3823730"/>
                <a:gd name="connsiteX65" fmla="*/ 53870 w 3859024"/>
                <a:gd name="connsiteY65" fmla="*/ 935280 h 3823730"/>
                <a:gd name="connsiteX66" fmla="*/ 215770 w 3859024"/>
                <a:gd name="connsiteY66" fmla="*/ 467689 h 3823730"/>
                <a:gd name="connsiteX67" fmla="*/ 480592 w 3859024"/>
                <a:gd name="connsiteY67" fmla="*/ 43968 h 382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859024" h="3823730">
                  <a:moveTo>
                    <a:pt x="517815" y="0"/>
                  </a:moveTo>
                  <a:lnTo>
                    <a:pt x="810951" y="0"/>
                  </a:lnTo>
                  <a:lnTo>
                    <a:pt x="657209" y="169897"/>
                  </a:lnTo>
                  <a:cubicBezTo>
                    <a:pt x="558303" y="289087"/>
                    <a:pt x="471043" y="416896"/>
                    <a:pt x="398052" y="551580"/>
                  </a:cubicBezTo>
                  <a:cubicBezTo>
                    <a:pt x="325062" y="686173"/>
                    <a:pt x="264301" y="827092"/>
                    <a:pt x="222175" y="973513"/>
                  </a:cubicBezTo>
                  <a:cubicBezTo>
                    <a:pt x="179954" y="1119567"/>
                    <a:pt x="158114" y="1271396"/>
                    <a:pt x="158212" y="1423317"/>
                  </a:cubicBezTo>
                  <a:cubicBezTo>
                    <a:pt x="159085" y="1497949"/>
                    <a:pt x="166850" y="1572030"/>
                    <a:pt x="185195" y="1643544"/>
                  </a:cubicBezTo>
                  <a:cubicBezTo>
                    <a:pt x="203249" y="1715150"/>
                    <a:pt x="231300" y="1783638"/>
                    <a:pt x="264883" y="1849559"/>
                  </a:cubicBezTo>
                  <a:cubicBezTo>
                    <a:pt x="281869" y="1882474"/>
                    <a:pt x="300700" y="1914747"/>
                    <a:pt x="320500" y="1946562"/>
                  </a:cubicBezTo>
                  <a:cubicBezTo>
                    <a:pt x="340592" y="1978284"/>
                    <a:pt x="362043" y="2009549"/>
                    <a:pt x="384367" y="2040447"/>
                  </a:cubicBezTo>
                  <a:cubicBezTo>
                    <a:pt x="429598" y="2102059"/>
                    <a:pt x="479876" y="2161837"/>
                    <a:pt x="531902" y="2221891"/>
                  </a:cubicBezTo>
                  <a:cubicBezTo>
                    <a:pt x="583927" y="2282036"/>
                    <a:pt x="638282" y="2342181"/>
                    <a:pt x="691569" y="2404710"/>
                  </a:cubicBezTo>
                  <a:cubicBezTo>
                    <a:pt x="718261" y="2435882"/>
                    <a:pt x="744662" y="2467788"/>
                    <a:pt x="770966" y="2500153"/>
                  </a:cubicBezTo>
                  <a:lnTo>
                    <a:pt x="809112" y="2547004"/>
                  </a:lnTo>
                  <a:cubicBezTo>
                    <a:pt x="821632" y="2561949"/>
                    <a:pt x="833571" y="2577261"/>
                    <a:pt x="846480" y="2591838"/>
                  </a:cubicBezTo>
                  <a:cubicBezTo>
                    <a:pt x="947232" y="2710478"/>
                    <a:pt x="1056523" y="2819674"/>
                    <a:pt x="1167563" y="2923186"/>
                  </a:cubicBezTo>
                  <a:cubicBezTo>
                    <a:pt x="1223374" y="2974713"/>
                    <a:pt x="1280155" y="3024498"/>
                    <a:pt x="1338296" y="3072266"/>
                  </a:cubicBezTo>
                  <a:cubicBezTo>
                    <a:pt x="1396436" y="3120033"/>
                    <a:pt x="1455644" y="3166242"/>
                    <a:pt x="1517085" y="3209700"/>
                  </a:cubicBezTo>
                  <a:cubicBezTo>
                    <a:pt x="1639480" y="3296801"/>
                    <a:pt x="1771485" y="3374641"/>
                    <a:pt x="1916496" y="3427085"/>
                  </a:cubicBezTo>
                  <a:cubicBezTo>
                    <a:pt x="1988808" y="3453307"/>
                    <a:pt x="2063740" y="3473385"/>
                    <a:pt x="2139934" y="3488513"/>
                  </a:cubicBezTo>
                  <a:cubicBezTo>
                    <a:pt x="2159055" y="3492089"/>
                    <a:pt x="2177982" y="3496216"/>
                    <a:pt x="2197200" y="3499332"/>
                  </a:cubicBezTo>
                  <a:lnTo>
                    <a:pt x="2254952" y="3508409"/>
                  </a:lnTo>
                  <a:cubicBezTo>
                    <a:pt x="2293680" y="3513268"/>
                    <a:pt x="2332409" y="3518403"/>
                    <a:pt x="2371524" y="3521428"/>
                  </a:cubicBezTo>
                  <a:cubicBezTo>
                    <a:pt x="2391034" y="3523170"/>
                    <a:pt x="2410544" y="3524821"/>
                    <a:pt x="2430150" y="3525646"/>
                  </a:cubicBezTo>
                  <a:cubicBezTo>
                    <a:pt x="2449757" y="3526562"/>
                    <a:pt x="2469266" y="3528029"/>
                    <a:pt x="2488970" y="3528580"/>
                  </a:cubicBezTo>
                  <a:lnTo>
                    <a:pt x="2547984" y="3529863"/>
                  </a:lnTo>
                  <a:cubicBezTo>
                    <a:pt x="2567590" y="3530321"/>
                    <a:pt x="2587391" y="3529680"/>
                    <a:pt x="2607095" y="3529589"/>
                  </a:cubicBezTo>
                  <a:lnTo>
                    <a:pt x="2636698" y="3529313"/>
                  </a:lnTo>
                  <a:cubicBezTo>
                    <a:pt x="2646308" y="3529038"/>
                    <a:pt x="2655723" y="3528489"/>
                    <a:pt x="2665235" y="3528121"/>
                  </a:cubicBezTo>
                  <a:cubicBezTo>
                    <a:pt x="2674747" y="3527663"/>
                    <a:pt x="2684260" y="3527388"/>
                    <a:pt x="2693674" y="3526746"/>
                  </a:cubicBezTo>
                  <a:lnTo>
                    <a:pt x="2722016" y="3524546"/>
                  </a:lnTo>
                  <a:cubicBezTo>
                    <a:pt x="2759774" y="3521703"/>
                    <a:pt x="2797240" y="3516936"/>
                    <a:pt x="2834415" y="3511435"/>
                  </a:cubicBezTo>
                  <a:cubicBezTo>
                    <a:pt x="2983212" y="3488147"/>
                    <a:pt x="3126281" y="3442580"/>
                    <a:pt x="3262556" y="3378675"/>
                  </a:cubicBezTo>
                  <a:cubicBezTo>
                    <a:pt x="3399318" y="3315505"/>
                    <a:pt x="3529478" y="3234639"/>
                    <a:pt x="3658086" y="3145979"/>
                  </a:cubicBezTo>
                  <a:cubicBezTo>
                    <a:pt x="3690214" y="3123884"/>
                    <a:pt x="3722147" y="3100779"/>
                    <a:pt x="3753983" y="3077583"/>
                  </a:cubicBezTo>
                  <a:cubicBezTo>
                    <a:pt x="3786014" y="3054387"/>
                    <a:pt x="3817948" y="3030824"/>
                    <a:pt x="3849881" y="3006894"/>
                  </a:cubicBezTo>
                  <a:lnTo>
                    <a:pt x="3859024" y="2999988"/>
                  </a:lnTo>
                  <a:lnTo>
                    <a:pt x="3859024" y="3461786"/>
                  </a:lnTo>
                  <a:lnTo>
                    <a:pt x="3652845" y="3578823"/>
                  </a:lnTo>
                  <a:cubicBezTo>
                    <a:pt x="3574224" y="3619073"/>
                    <a:pt x="3492886" y="3656479"/>
                    <a:pt x="3408248" y="3688569"/>
                  </a:cubicBezTo>
                  <a:cubicBezTo>
                    <a:pt x="3239748" y="3753666"/>
                    <a:pt x="3058726" y="3797582"/>
                    <a:pt x="2875958" y="3814819"/>
                  </a:cubicBezTo>
                  <a:cubicBezTo>
                    <a:pt x="2830241" y="3818945"/>
                    <a:pt x="2784525" y="3822062"/>
                    <a:pt x="2738905" y="3822979"/>
                  </a:cubicBezTo>
                  <a:lnTo>
                    <a:pt x="2704642" y="3823712"/>
                  </a:lnTo>
                  <a:cubicBezTo>
                    <a:pt x="2693286" y="3823804"/>
                    <a:pt x="2681833" y="3823529"/>
                    <a:pt x="2670476" y="3823529"/>
                  </a:cubicBezTo>
                  <a:lnTo>
                    <a:pt x="2636408" y="3823162"/>
                  </a:lnTo>
                  <a:lnTo>
                    <a:pt x="2603310" y="3821971"/>
                  </a:lnTo>
                  <a:cubicBezTo>
                    <a:pt x="2515176" y="3819311"/>
                    <a:pt x="2426850" y="3812711"/>
                    <a:pt x="2338911" y="3802074"/>
                  </a:cubicBezTo>
                  <a:cubicBezTo>
                    <a:pt x="2250876" y="3791990"/>
                    <a:pt x="2163034" y="3777503"/>
                    <a:pt x="2076164" y="3758250"/>
                  </a:cubicBezTo>
                  <a:cubicBezTo>
                    <a:pt x="1989390" y="3738813"/>
                    <a:pt x="1903295" y="3715799"/>
                    <a:pt x="1818075" y="3689578"/>
                  </a:cubicBezTo>
                  <a:cubicBezTo>
                    <a:pt x="1647925" y="3636676"/>
                    <a:pt x="1479715" y="3570846"/>
                    <a:pt x="1324027" y="3483104"/>
                  </a:cubicBezTo>
                  <a:cubicBezTo>
                    <a:pt x="1168242" y="3395545"/>
                    <a:pt x="1029152" y="3284515"/>
                    <a:pt x="907727" y="3161658"/>
                  </a:cubicBezTo>
                  <a:cubicBezTo>
                    <a:pt x="846675" y="3100321"/>
                    <a:pt x="791155" y="3035041"/>
                    <a:pt x="738935" y="2968204"/>
                  </a:cubicBezTo>
                  <a:cubicBezTo>
                    <a:pt x="687008" y="2901090"/>
                    <a:pt x="637602" y="2832969"/>
                    <a:pt x="591498" y="2763380"/>
                  </a:cubicBezTo>
                  <a:cubicBezTo>
                    <a:pt x="579656" y="2746143"/>
                    <a:pt x="568494" y="2728631"/>
                    <a:pt x="557041" y="2711212"/>
                  </a:cubicBezTo>
                  <a:lnTo>
                    <a:pt x="524137" y="2660602"/>
                  </a:lnTo>
                  <a:cubicBezTo>
                    <a:pt x="503074" y="2627871"/>
                    <a:pt x="481236" y="2595414"/>
                    <a:pt x="459202" y="2562498"/>
                  </a:cubicBezTo>
                  <a:lnTo>
                    <a:pt x="324673" y="2362077"/>
                  </a:lnTo>
                  <a:cubicBezTo>
                    <a:pt x="279540" y="2293772"/>
                    <a:pt x="234988" y="2223449"/>
                    <a:pt x="193348" y="2150193"/>
                  </a:cubicBezTo>
                  <a:cubicBezTo>
                    <a:pt x="172576" y="2113519"/>
                    <a:pt x="152485" y="2076203"/>
                    <a:pt x="134141" y="2037880"/>
                  </a:cubicBezTo>
                  <a:cubicBezTo>
                    <a:pt x="115893" y="1999464"/>
                    <a:pt x="98907" y="1960315"/>
                    <a:pt x="83862" y="1920339"/>
                  </a:cubicBezTo>
                  <a:cubicBezTo>
                    <a:pt x="69108" y="1880274"/>
                    <a:pt x="56005" y="1839657"/>
                    <a:pt x="45329" y="1798399"/>
                  </a:cubicBezTo>
                  <a:cubicBezTo>
                    <a:pt x="40281" y="1777771"/>
                    <a:pt x="35137" y="1757049"/>
                    <a:pt x="30963" y="1736238"/>
                  </a:cubicBezTo>
                  <a:lnTo>
                    <a:pt x="24655" y="1705064"/>
                  </a:lnTo>
                  <a:lnTo>
                    <a:pt x="19413" y="1673800"/>
                  </a:lnTo>
                  <a:cubicBezTo>
                    <a:pt x="5727" y="1590367"/>
                    <a:pt x="0" y="1506476"/>
                    <a:pt x="0" y="1423317"/>
                  </a:cubicBezTo>
                  <a:cubicBezTo>
                    <a:pt x="388" y="1259661"/>
                    <a:pt x="18539" y="1096004"/>
                    <a:pt x="53870" y="935280"/>
                  </a:cubicBezTo>
                  <a:cubicBezTo>
                    <a:pt x="89104" y="774649"/>
                    <a:pt x="143070" y="617135"/>
                    <a:pt x="215770" y="467689"/>
                  </a:cubicBezTo>
                  <a:cubicBezTo>
                    <a:pt x="288809" y="318243"/>
                    <a:pt x="378252" y="176659"/>
                    <a:pt x="480592" y="4396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Freeform: Shape 1041">
              <a:extLst>
                <a:ext uri="{FF2B5EF4-FFF2-40B4-BE49-F238E27FC236}">
                  <a16:creationId xmlns:a16="http://schemas.microsoft.com/office/drawing/2014/main" id="{659BEE05-630C-4DA4-87EF-36E2A3A1D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8916" y="0"/>
              <a:ext cx="3860037" cy="3776788"/>
            </a:xfrm>
            <a:custGeom>
              <a:avLst/>
              <a:gdLst>
                <a:gd name="connsiteX0" fmla="*/ 558050 w 3860037"/>
                <a:gd name="connsiteY0" fmla="*/ 0 h 3776788"/>
                <a:gd name="connsiteX1" fmla="*/ 1224060 w 3860037"/>
                <a:gd name="connsiteY1" fmla="*/ 0 h 3776788"/>
                <a:gd name="connsiteX2" fmla="*/ 1103279 w 3860037"/>
                <a:gd name="connsiteY2" fmla="*/ 106801 h 3776788"/>
                <a:gd name="connsiteX3" fmla="*/ 697005 w 3860037"/>
                <a:gd name="connsiteY3" fmla="*/ 633564 h 3776788"/>
                <a:gd name="connsiteX4" fmla="*/ 485409 w 3860037"/>
                <a:gd name="connsiteY4" fmla="*/ 1429020 h 3776788"/>
                <a:gd name="connsiteX5" fmla="*/ 835609 w 3860037"/>
                <a:gd name="connsiteY5" fmla="*/ 2167631 h 3776788"/>
                <a:gd name="connsiteX6" fmla="*/ 1012069 w 3860037"/>
                <a:gd name="connsiteY6" fmla="*/ 2402068 h 3776788"/>
                <a:gd name="connsiteX7" fmla="*/ 2667856 w 3860037"/>
                <a:gd name="connsiteY7" fmla="*/ 3318457 h 3776788"/>
                <a:gd name="connsiteX8" fmla="*/ 3757171 w 3860037"/>
                <a:gd name="connsiteY8" fmla="*/ 2876678 h 3776788"/>
                <a:gd name="connsiteX9" fmla="*/ 3860037 w 3860037"/>
                <a:gd name="connsiteY9" fmla="*/ 2801824 h 3776788"/>
                <a:gd name="connsiteX10" fmla="*/ 3860037 w 3860037"/>
                <a:gd name="connsiteY10" fmla="*/ 3372874 h 3776788"/>
                <a:gd name="connsiteX11" fmla="*/ 3694757 w 3860037"/>
                <a:gd name="connsiteY11" fmla="*/ 3476377 h 3776788"/>
                <a:gd name="connsiteX12" fmla="*/ 2667759 w 3860037"/>
                <a:gd name="connsiteY12" fmla="*/ 3776788 h 3776788"/>
                <a:gd name="connsiteX13" fmla="*/ 610425 w 3860037"/>
                <a:gd name="connsiteY13" fmla="*/ 2659336 h 3776788"/>
                <a:gd name="connsiteX14" fmla="*/ 0 w 3860037"/>
                <a:gd name="connsiteY14" fmla="*/ 1428928 h 3776788"/>
                <a:gd name="connsiteX15" fmla="*/ 405569 w 3860037"/>
                <a:gd name="connsiteY15" fmla="*/ 197288 h 377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60037" h="3776788">
                  <a:moveTo>
                    <a:pt x="558050" y="0"/>
                  </a:moveTo>
                  <a:lnTo>
                    <a:pt x="1224060" y="0"/>
                  </a:lnTo>
                  <a:lnTo>
                    <a:pt x="1103279" y="106801"/>
                  </a:lnTo>
                  <a:cubicBezTo>
                    <a:pt x="936215" y="268568"/>
                    <a:pt x="800012" y="445084"/>
                    <a:pt x="697005" y="633564"/>
                  </a:cubicBezTo>
                  <a:cubicBezTo>
                    <a:pt x="556653" y="890464"/>
                    <a:pt x="485409" y="1158092"/>
                    <a:pt x="485409" y="1429020"/>
                  </a:cubicBezTo>
                  <a:cubicBezTo>
                    <a:pt x="485409" y="1701873"/>
                    <a:pt x="599069" y="1861221"/>
                    <a:pt x="835609" y="2167631"/>
                  </a:cubicBezTo>
                  <a:cubicBezTo>
                    <a:pt x="892682" y="2241529"/>
                    <a:pt x="951696" y="2317994"/>
                    <a:pt x="1012069" y="2402068"/>
                  </a:cubicBezTo>
                  <a:cubicBezTo>
                    <a:pt x="1473407" y="3044412"/>
                    <a:pt x="1968619" y="3318457"/>
                    <a:pt x="2667856" y="3318457"/>
                  </a:cubicBezTo>
                  <a:cubicBezTo>
                    <a:pt x="3069403" y="3318457"/>
                    <a:pt x="3377389" y="3147529"/>
                    <a:pt x="3757171" y="2876678"/>
                  </a:cubicBezTo>
                  <a:lnTo>
                    <a:pt x="3860037" y="2801824"/>
                  </a:lnTo>
                  <a:lnTo>
                    <a:pt x="3860037" y="3372874"/>
                  </a:lnTo>
                  <a:lnTo>
                    <a:pt x="3694757" y="3476377"/>
                  </a:lnTo>
                  <a:cubicBezTo>
                    <a:pt x="3392861" y="3653193"/>
                    <a:pt x="3067353" y="3776788"/>
                    <a:pt x="2667759" y="3776788"/>
                  </a:cubicBezTo>
                  <a:cubicBezTo>
                    <a:pt x="1719653" y="3776788"/>
                    <a:pt x="1104085" y="3346695"/>
                    <a:pt x="610425" y="2659336"/>
                  </a:cubicBezTo>
                  <a:cubicBezTo>
                    <a:pt x="314191" y="2246938"/>
                    <a:pt x="0" y="1964091"/>
                    <a:pt x="0" y="1428928"/>
                  </a:cubicBezTo>
                  <a:cubicBezTo>
                    <a:pt x="0" y="982968"/>
                    <a:pt x="151158" y="563404"/>
                    <a:pt x="405569" y="1972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3" name="Freeform: Shape 1042">
              <a:extLst>
                <a:ext uri="{FF2B5EF4-FFF2-40B4-BE49-F238E27FC236}">
                  <a16:creationId xmlns:a16="http://schemas.microsoft.com/office/drawing/2014/main" id="{32579CB4-2734-4CF7-B088-DD885DCE7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8916" y="0"/>
              <a:ext cx="3860037" cy="3776788"/>
            </a:xfrm>
            <a:custGeom>
              <a:avLst/>
              <a:gdLst>
                <a:gd name="connsiteX0" fmla="*/ 558050 w 3860037"/>
                <a:gd name="connsiteY0" fmla="*/ 0 h 3776788"/>
                <a:gd name="connsiteX1" fmla="*/ 1370196 w 3860037"/>
                <a:gd name="connsiteY1" fmla="*/ 0 h 3776788"/>
                <a:gd name="connsiteX2" fmla="*/ 1343634 w 3860037"/>
                <a:gd name="connsiteY2" fmla="*/ 19644 h 3776788"/>
                <a:gd name="connsiteX3" fmla="*/ 783196 w 3860037"/>
                <a:gd name="connsiteY3" fmla="*/ 675555 h 3776788"/>
                <a:gd name="connsiteX4" fmla="*/ 582374 w 3860037"/>
                <a:gd name="connsiteY4" fmla="*/ 1429020 h 3776788"/>
                <a:gd name="connsiteX5" fmla="*/ 913939 w 3860037"/>
                <a:gd name="connsiteY5" fmla="*/ 2113629 h 3776788"/>
                <a:gd name="connsiteX6" fmla="*/ 1092340 w 3860037"/>
                <a:gd name="connsiteY6" fmla="*/ 2350634 h 3776788"/>
                <a:gd name="connsiteX7" fmla="*/ 1772941 w 3860037"/>
                <a:gd name="connsiteY7" fmla="*/ 3006913 h 3776788"/>
                <a:gd name="connsiteX8" fmla="*/ 2667759 w 3860037"/>
                <a:gd name="connsiteY8" fmla="*/ 3226772 h 3776788"/>
                <a:gd name="connsiteX9" fmla="*/ 3243339 w 3860037"/>
                <a:gd name="connsiteY9" fmla="*/ 3086769 h 3776788"/>
                <a:gd name="connsiteX10" fmla="*/ 3702873 w 3860037"/>
                <a:gd name="connsiteY10" fmla="*/ 2800709 h 3776788"/>
                <a:gd name="connsiteX11" fmla="*/ 3860037 w 3860037"/>
                <a:gd name="connsiteY11" fmla="*/ 2686097 h 3776788"/>
                <a:gd name="connsiteX12" fmla="*/ 3860037 w 3860037"/>
                <a:gd name="connsiteY12" fmla="*/ 3372874 h 3776788"/>
                <a:gd name="connsiteX13" fmla="*/ 3694757 w 3860037"/>
                <a:gd name="connsiteY13" fmla="*/ 3476377 h 3776788"/>
                <a:gd name="connsiteX14" fmla="*/ 2667759 w 3860037"/>
                <a:gd name="connsiteY14" fmla="*/ 3776788 h 3776788"/>
                <a:gd name="connsiteX15" fmla="*/ 610425 w 3860037"/>
                <a:gd name="connsiteY15" fmla="*/ 2659336 h 3776788"/>
                <a:gd name="connsiteX16" fmla="*/ 0 w 3860037"/>
                <a:gd name="connsiteY16" fmla="*/ 1428928 h 3776788"/>
                <a:gd name="connsiteX17" fmla="*/ 405569 w 3860037"/>
                <a:gd name="connsiteY17" fmla="*/ 197288 h 377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0037" h="3776788">
                  <a:moveTo>
                    <a:pt x="558050" y="0"/>
                  </a:moveTo>
                  <a:lnTo>
                    <a:pt x="1370196" y="0"/>
                  </a:lnTo>
                  <a:lnTo>
                    <a:pt x="1343634" y="19644"/>
                  </a:lnTo>
                  <a:cubicBezTo>
                    <a:pt x="1106705" y="211357"/>
                    <a:pt x="912969" y="438184"/>
                    <a:pt x="783196" y="675555"/>
                  </a:cubicBezTo>
                  <a:cubicBezTo>
                    <a:pt x="649929" y="919345"/>
                    <a:pt x="582374" y="1172853"/>
                    <a:pt x="582374" y="1429020"/>
                  </a:cubicBezTo>
                  <a:cubicBezTo>
                    <a:pt x="582374" y="1673817"/>
                    <a:pt x="683999" y="1815838"/>
                    <a:pt x="913939" y="2113629"/>
                  </a:cubicBezTo>
                  <a:cubicBezTo>
                    <a:pt x="971497" y="2188169"/>
                    <a:pt x="1030996" y="2265275"/>
                    <a:pt x="1092340" y="2350634"/>
                  </a:cubicBezTo>
                  <a:cubicBezTo>
                    <a:pt x="1309274" y="2652643"/>
                    <a:pt x="1531839" y="2867368"/>
                    <a:pt x="1772941" y="3006913"/>
                  </a:cubicBezTo>
                  <a:cubicBezTo>
                    <a:pt x="2028506" y="3154891"/>
                    <a:pt x="2321246" y="3226772"/>
                    <a:pt x="2667759" y="3226772"/>
                  </a:cubicBezTo>
                  <a:cubicBezTo>
                    <a:pt x="2864407" y="3226772"/>
                    <a:pt x="3047273" y="3182305"/>
                    <a:pt x="3243339" y="3086769"/>
                  </a:cubicBezTo>
                  <a:cubicBezTo>
                    <a:pt x="3394318" y="3013193"/>
                    <a:pt x="3544153" y="2914345"/>
                    <a:pt x="3702873" y="2800709"/>
                  </a:cubicBezTo>
                  <a:lnTo>
                    <a:pt x="3860037" y="2686097"/>
                  </a:lnTo>
                  <a:lnTo>
                    <a:pt x="3860037" y="3372874"/>
                  </a:lnTo>
                  <a:lnTo>
                    <a:pt x="3694757" y="3476377"/>
                  </a:lnTo>
                  <a:cubicBezTo>
                    <a:pt x="3392861" y="3653193"/>
                    <a:pt x="3067353" y="3776788"/>
                    <a:pt x="2667759" y="3776788"/>
                  </a:cubicBezTo>
                  <a:cubicBezTo>
                    <a:pt x="1719653" y="3776788"/>
                    <a:pt x="1104085" y="3346695"/>
                    <a:pt x="610425" y="2659336"/>
                  </a:cubicBezTo>
                  <a:cubicBezTo>
                    <a:pt x="314191" y="2246938"/>
                    <a:pt x="0" y="1964091"/>
                    <a:pt x="0" y="1428928"/>
                  </a:cubicBezTo>
                  <a:cubicBezTo>
                    <a:pt x="0" y="982968"/>
                    <a:pt x="151158" y="563404"/>
                    <a:pt x="405569" y="1972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8" name="Grafik 17" descr="Ein Bild, das Screenshot, Schrift, Electric Blue (Farbe), Grafiken enthält.&#10;&#10;Automatisch generierte Beschreibung">
            <a:extLst>
              <a:ext uri="{FF2B5EF4-FFF2-40B4-BE49-F238E27FC236}">
                <a16:creationId xmlns:a16="http://schemas.microsoft.com/office/drawing/2014/main" id="{5711D486-5757-6360-C361-F91E6DF967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8916" y="4968035"/>
            <a:ext cx="3235722" cy="678839"/>
          </a:xfrm>
          <a:prstGeom prst="rect">
            <a:avLst/>
          </a:prstGeom>
        </p:spPr>
      </p:pic>
      <p:pic>
        <p:nvPicPr>
          <p:cNvPr id="7" name="Grafik 6">
            <a:extLst>
              <a:ext uri="{FF2B5EF4-FFF2-40B4-BE49-F238E27FC236}">
                <a16:creationId xmlns:a16="http://schemas.microsoft.com/office/drawing/2014/main" id="{52B9B572-0DFA-1138-0B19-D73F842529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053107" y="1353260"/>
            <a:ext cx="3397881" cy="905633"/>
          </a:xfrm>
          <a:prstGeom prst="rect">
            <a:avLst/>
          </a:prstGeom>
        </p:spPr>
      </p:pic>
      <p:pic>
        <p:nvPicPr>
          <p:cNvPr id="1030" name="Picture 6">
            <a:extLst>
              <a:ext uri="{FF2B5EF4-FFF2-40B4-BE49-F238E27FC236}">
                <a16:creationId xmlns:a16="http://schemas.microsoft.com/office/drawing/2014/main" id="{235973B2-EB6B-3350-2A65-244E15D9A345}"/>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8122779" y="3064178"/>
            <a:ext cx="3439117" cy="905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842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736B7-4A26-B651-438C-894C85DF22F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5C35D11-60E0-3702-1986-A0B456795A76}"/>
              </a:ext>
            </a:extLst>
          </p:cNvPr>
          <p:cNvSpPr>
            <a:spLocks noGrp="1"/>
          </p:cNvSpPr>
          <p:nvPr>
            <p:ph type="title"/>
          </p:nvPr>
        </p:nvSpPr>
        <p:spPr/>
        <p:txBody>
          <a:bodyPr/>
          <a:lstStyle/>
          <a:p>
            <a:r>
              <a:rPr lang="en-US" dirty="0"/>
              <a:t>Twins in the Product Lifecycle</a:t>
            </a:r>
            <a:endParaRPr lang="de-DE" dirty="0">
              <a:solidFill>
                <a:srgbClr val="ECF5EB"/>
              </a:solidFill>
            </a:endParaRPr>
          </a:p>
        </p:txBody>
      </p:sp>
      <p:sp>
        <p:nvSpPr>
          <p:cNvPr id="3" name="Inhaltsplatzhalter 2">
            <a:extLst>
              <a:ext uri="{FF2B5EF4-FFF2-40B4-BE49-F238E27FC236}">
                <a16:creationId xmlns:a16="http://schemas.microsoft.com/office/drawing/2014/main" id="{F89750A1-E83B-9A2A-932F-7DE66C4E2CBD}"/>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err="1">
                <a:solidFill>
                  <a:schemeClr val="tx1"/>
                </a:solidFill>
              </a:rPr>
              <a:t>Four</a:t>
            </a:r>
            <a:r>
              <a:rPr lang="da-DK" altLang="da-DK" dirty="0">
                <a:solidFill>
                  <a:schemeClr val="tx1"/>
                </a:solidFill>
              </a:rPr>
              <a:t> </a:t>
            </a:r>
            <a:r>
              <a:rPr lang="da-DK" altLang="da-DK" dirty="0" err="1">
                <a:solidFill>
                  <a:schemeClr val="tx1"/>
                </a:solidFill>
              </a:rPr>
              <a:t>phases</a:t>
            </a:r>
            <a:r>
              <a:rPr lang="da-DK" altLang="da-DK" dirty="0">
                <a:solidFill>
                  <a:schemeClr val="tx1"/>
                </a:solidFill>
              </a:rPr>
              <a:t>: </a:t>
            </a:r>
            <a:r>
              <a:rPr lang="da-DK" altLang="da-DK" dirty="0" err="1">
                <a:solidFill>
                  <a:schemeClr val="tx1"/>
                </a:solidFill>
              </a:rPr>
              <a:t>Create</a:t>
            </a:r>
            <a:r>
              <a:rPr lang="da-DK" altLang="da-DK" dirty="0">
                <a:solidFill>
                  <a:schemeClr val="tx1"/>
                </a:solidFill>
              </a:rPr>
              <a:t> – </a:t>
            </a:r>
            <a:r>
              <a:rPr lang="da-DK" altLang="da-DK" dirty="0" err="1">
                <a:solidFill>
                  <a:schemeClr val="tx1"/>
                </a:solidFill>
              </a:rPr>
              <a:t>Manufacture</a:t>
            </a:r>
            <a:r>
              <a:rPr lang="da-DK" altLang="da-DK" dirty="0">
                <a:solidFill>
                  <a:schemeClr val="tx1"/>
                </a:solidFill>
              </a:rPr>
              <a:t> – </a:t>
            </a:r>
            <a:r>
              <a:rPr lang="da-DK" altLang="da-DK" dirty="0" err="1">
                <a:solidFill>
                  <a:schemeClr val="tx1"/>
                </a:solidFill>
              </a:rPr>
              <a:t>Operate</a:t>
            </a:r>
            <a:r>
              <a:rPr lang="da-DK" altLang="da-DK" dirty="0">
                <a:solidFill>
                  <a:schemeClr val="tx1"/>
                </a:solidFill>
              </a:rPr>
              <a:t> – </a:t>
            </a:r>
            <a:r>
              <a:rPr lang="da-DK" altLang="da-DK" dirty="0" err="1">
                <a:solidFill>
                  <a:schemeClr val="tx1"/>
                </a:solidFill>
              </a:rPr>
              <a:t>Phase</a:t>
            </a:r>
            <a:r>
              <a:rPr lang="da-DK" altLang="da-DK" dirty="0">
                <a:solidFill>
                  <a:schemeClr val="tx1"/>
                </a:solidFill>
              </a:rPr>
              <a:t>-out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Twins</a:t>
            </a:r>
            <a:r>
              <a:rPr lang="da-DK" altLang="da-DK" dirty="0">
                <a:solidFill>
                  <a:schemeClr val="tx1"/>
                </a:solidFill>
              </a:rPr>
              <a:t> </a:t>
            </a:r>
            <a:r>
              <a:rPr lang="da-DK" altLang="da-DK" dirty="0" err="1">
                <a:solidFill>
                  <a:schemeClr val="tx1"/>
                </a:solidFill>
              </a:rPr>
              <a:t>applied</a:t>
            </a:r>
            <a:r>
              <a:rPr lang="da-DK" altLang="da-DK" dirty="0">
                <a:solidFill>
                  <a:schemeClr val="tx1"/>
                </a:solidFill>
              </a:rPr>
              <a:t> </a:t>
            </a:r>
            <a:r>
              <a:rPr lang="da-DK" altLang="da-DK" dirty="0" err="1">
                <a:solidFill>
                  <a:schemeClr val="tx1"/>
                </a:solidFill>
              </a:rPr>
              <a:t>across</a:t>
            </a:r>
            <a:r>
              <a:rPr lang="da-DK" altLang="da-DK" dirty="0">
                <a:solidFill>
                  <a:schemeClr val="tx1"/>
                </a:solidFill>
              </a:rPr>
              <a:t> all stages</a:t>
            </a:r>
          </a:p>
          <a:p>
            <a:endParaRPr lang="de-DE" dirty="0"/>
          </a:p>
        </p:txBody>
      </p:sp>
      <p:sp>
        <p:nvSpPr>
          <p:cNvPr id="4" name="Rectangle 1">
            <a:extLst>
              <a:ext uri="{FF2B5EF4-FFF2-40B4-BE49-F238E27FC236}">
                <a16:creationId xmlns:a16="http://schemas.microsoft.com/office/drawing/2014/main" id="{C872C291-7BCE-B70D-3701-FB944A17189E}"/>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72584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3F54ED-B0BA-6EE2-B4DA-A486A355852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EAA857C-203E-2419-7BAA-79ABFA6E21BE}"/>
              </a:ext>
            </a:extLst>
          </p:cNvPr>
          <p:cNvSpPr>
            <a:spLocks noGrp="1"/>
          </p:cNvSpPr>
          <p:nvPr>
            <p:ph type="title"/>
          </p:nvPr>
        </p:nvSpPr>
        <p:spPr/>
        <p:txBody>
          <a:bodyPr/>
          <a:lstStyle/>
          <a:p>
            <a:r>
              <a:rPr lang="da-DK" dirty="0"/>
              <a:t>Evolution of Digital </a:t>
            </a:r>
            <a:r>
              <a:rPr lang="da-DK" dirty="0" err="1"/>
              <a:t>Twins</a:t>
            </a:r>
            <a:endParaRPr lang="de-DE" dirty="0">
              <a:solidFill>
                <a:srgbClr val="ECF5EB"/>
              </a:solidFill>
            </a:endParaRPr>
          </a:p>
        </p:txBody>
      </p:sp>
      <p:sp>
        <p:nvSpPr>
          <p:cNvPr id="3" name="Inhaltsplatzhalter 2">
            <a:extLst>
              <a:ext uri="{FF2B5EF4-FFF2-40B4-BE49-F238E27FC236}">
                <a16:creationId xmlns:a16="http://schemas.microsoft.com/office/drawing/2014/main" id="{A307BAEB-38D9-9239-2D14-E79EF2F23EF3}"/>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err="1">
                <a:solidFill>
                  <a:schemeClr val="tx1"/>
                </a:solidFill>
              </a:rPr>
              <a:t>Phase</a:t>
            </a:r>
            <a:r>
              <a:rPr lang="da-DK" altLang="da-DK" dirty="0">
                <a:solidFill>
                  <a:schemeClr val="tx1"/>
                </a:solidFill>
              </a:rPr>
              <a:t> 0: </a:t>
            </a:r>
            <a:r>
              <a:rPr lang="da-DK" altLang="da-DK" dirty="0" err="1">
                <a:solidFill>
                  <a:schemeClr val="tx1"/>
                </a:solidFill>
              </a:rPr>
              <a:t>Traditional</a:t>
            </a:r>
            <a:r>
              <a:rPr lang="da-DK" altLang="da-DK" dirty="0">
                <a:solidFill>
                  <a:schemeClr val="tx1"/>
                </a:solidFill>
              </a:rPr>
              <a:t> (</a:t>
            </a:r>
            <a:r>
              <a:rPr lang="da-DK" altLang="da-DK" dirty="0" err="1">
                <a:solidFill>
                  <a:schemeClr val="tx1"/>
                </a:solidFill>
              </a:rPr>
              <a:t>drawings</a:t>
            </a:r>
            <a:r>
              <a:rPr lang="da-DK" altLang="da-DK" dirty="0">
                <a:solidFill>
                  <a:schemeClr val="tx1"/>
                </a:solidFill>
              </a:rPr>
              <a:t>, CAD)</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Phase</a:t>
            </a:r>
            <a:r>
              <a:rPr lang="da-DK" altLang="da-DK" dirty="0">
                <a:solidFill>
                  <a:schemeClr val="tx1"/>
                </a:solidFill>
              </a:rPr>
              <a:t> 1: </a:t>
            </a:r>
            <a:r>
              <a:rPr lang="da-DK" altLang="da-DK" dirty="0" err="1">
                <a:solidFill>
                  <a:schemeClr val="tx1"/>
                </a:solidFill>
              </a:rPr>
              <a:t>Transitional</a:t>
            </a:r>
            <a:r>
              <a:rPr lang="da-DK" altLang="da-DK" dirty="0">
                <a:solidFill>
                  <a:schemeClr val="tx1"/>
                </a:solidFill>
              </a:rPr>
              <a:t> (3D models)</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Phase</a:t>
            </a:r>
            <a:r>
              <a:rPr lang="da-DK" altLang="da-DK" dirty="0">
                <a:solidFill>
                  <a:schemeClr val="tx1"/>
                </a:solidFill>
              </a:rPr>
              <a:t> 2: </a:t>
            </a:r>
            <a:r>
              <a:rPr lang="da-DK" altLang="da-DK" dirty="0" err="1">
                <a:solidFill>
                  <a:schemeClr val="tx1"/>
                </a:solidFill>
              </a:rPr>
              <a:t>Conceptual</a:t>
            </a:r>
            <a:r>
              <a:rPr lang="da-DK" altLang="da-DK" dirty="0">
                <a:solidFill>
                  <a:schemeClr val="tx1"/>
                </a:solidFill>
              </a:rPr>
              <a:t> (data </a:t>
            </a:r>
            <a:r>
              <a:rPr lang="da-DK" altLang="da-DK" dirty="0" err="1">
                <a:solidFill>
                  <a:schemeClr val="tx1"/>
                </a:solidFill>
              </a:rPr>
              <a:t>experiments</a:t>
            </a:r>
            <a:r>
              <a:rPr lang="da-DK" altLang="da-DK" dirty="0">
                <a:solidFill>
                  <a:schemeClr val="tx1"/>
                </a:solidFill>
              </a:rPr>
              <a: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Phase</a:t>
            </a:r>
            <a:r>
              <a:rPr lang="da-DK" altLang="da-DK" dirty="0">
                <a:solidFill>
                  <a:schemeClr val="tx1"/>
                </a:solidFill>
              </a:rPr>
              <a:t> 3: </a:t>
            </a:r>
            <a:r>
              <a:rPr lang="da-DK" altLang="da-DK" dirty="0" err="1">
                <a:solidFill>
                  <a:schemeClr val="tx1"/>
                </a:solidFill>
              </a:rPr>
              <a:t>Replicative</a:t>
            </a:r>
            <a:r>
              <a:rPr lang="da-DK" altLang="da-DK" dirty="0">
                <a:solidFill>
                  <a:schemeClr val="tx1"/>
                </a:solidFill>
              </a:rPr>
              <a:t> platforms (</a:t>
            </a:r>
            <a:r>
              <a:rPr lang="da-DK" altLang="da-DK" dirty="0" err="1">
                <a:solidFill>
                  <a:schemeClr val="tx1"/>
                </a:solidFill>
              </a:rPr>
              <a:t>today</a:t>
            </a:r>
            <a:r>
              <a:rPr lang="da-DK" altLang="da-DK" dirty="0">
                <a:solidFill>
                  <a:schemeClr val="tx1"/>
                </a:solidFill>
              </a:rPr>
              <a: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Phase</a:t>
            </a:r>
            <a:r>
              <a:rPr lang="da-DK" altLang="da-DK" dirty="0">
                <a:solidFill>
                  <a:schemeClr val="tx1"/>
                </a:solidFill>
              </a:rPr>
              <a:t> 4: Intelligent </a:t>
            </a:r>
            <a:r>
              <a:rPr lang="da-DK" altLang="da-DK" dirty="0" err="1">
                <a:solidFill>
                  <a:schemeClr val="tx1"/>
                </a:solidFill>
              </a:rPr>
              <a:t>Twins</a:t>
            </a:r>
            <a:r>
              <a:rPr lang="da-DK" altLang="da-DK" dirty="0">
                <a:solidFill>
                  <a:schemeClr val="tx1"/>
                </a:solidFill>
              </a:rPr>
              <a:t> (AI-driven, </a:t>
            </a:r>
            <a:r>
              <a:rPr lang="da-DK" altLang="da-DK" dirty="0" err="1">
                <a:solidFill>
                  <a:schemeClr val="tx1"/>
                </a:solidFill>
              </a:rPr>
              <a:t>predictive</a:t>
            </a:r>
            <a:r>
              <a:rPr lang="da-DK" altLang="da-DK" dirty="0">
                <a:solidFill>
                  <a:schemeClr val="tx1"/>
                </a:solidFill>
              </a:rPr>
              <a:t>)</a:t>
            </a:r>
          </a:p>
          <a:p>
            <a:pPr marL="0" indent="0">
              <a:buNone/>
            </a:pPr>
            <a:endParaRPr lang="de-DE" dirty="0"/>
          </a:p>
          <a:p>
            <a:endParaRPr lang="de-DE" dirty="0"/>
          </a:p>
        </p:txBody>
      </p:sp>
      <p:sp>
        <p:nvSpPr>
          <p:cNvPr id="4" name="Rectangle 1">
            <a:extLst>
              <a:ext uri="{FF2B5EF4-FFF2-40B4-BE49-F238E27FC236}">
                <a16:creationId xmlns:a16="http://schemas.microsoft.com/office/drawing/2014/main" id="{4527923F-ED4E-F9FA-E5E3-AFD6011B90C6}"/>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612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6663E-EE01-3F53-1449-BE2DB715403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B0C9073-3863-26FF-F840-87181DAA90EA}"/>
              </a:ext>
            </a:extLst>
          </p:cNvPr>
          <p:cNvSpPr>
            <a:spLocks noGrp="1"/>
          </p:cNvSpPr>
          <p:nvPr>
            <p:ph type="title"/>
          </p:nvPr>
        </p:nvSpPr>
        <p:spPr/>
        <p:txBody>
          <a:bodyPr/>
          <a:lstStyle/>
          <a:p>
            <a:r>
              <a:rPr lang="da-DK" dirty="0"/>
              <a:t>Evolution of Digital </a:t>
            </a:r>
            <a:r>
              <a:rPr lang="da-DK" dirty="0" err="1"/>
              <a:t>Twins</a:t>
            </a:r>
            <a:endParaRPr lang="de-DE" dirty="0">
              <a:solidFill>
                <a:srgbClr val="ECF5EB"/>
              </a:solidFill>
            </a:endParaRPr>
          </a:p>
        </p:txBody>
      </p:sp>
      <p:sp>
        <p:nvSpPr>
          <p:cNvPr id="3" name="Inhaltsplatzhalter 2">
            <a:extLst>
              <a:ext uri="{FF2B5EF4-FFF2-40B4-BE49-F238E27FC236}">
                <a16:creationId xmlns:a16="http://schemas.microsoft.com/office/drawing/2014/main" id="{DE714B78-CAE2-C896-FACF-AEBE5C2475D9}"/>
              </a:ext>
            </a:extLst>
          </p:cNvPr>
          <p:cNvSpPr>
            <a:spLocks noGrp="1"/>
          </p:cNvSpPr>
          <p:nvPr>
            <p:ph idx="1"/>
          </p:nvPr>
        </p:nvSpPr>
        <p:spPr/>
        <p:txBody>
          <a:bodyPr/>
          <a:lstStyle/>
          <a:p>
            <a:pPr marL="0" indent="0">
              <a:buNone/>
            </a:pPr>
            <a:endParaRPr lang="de-DE" dirty="0"/>
          </a:p>
          <a:p>
            <a:endParaRPr lang="de-DE" dirty="0"/>
          </a:p>
        </p:txBody>
      </p:sp>
      <p:sp>
        <p:nvSpPr>
          <p:cNvPr id="4" name="Rectangle 1">
            <a:extLst>
              <a:ext uri="{FF2B5EF4-FFF2-40B4-BE49-F238E27FC236}">
                <a16:creationId xmlns:a16="http://schemas.microsoft.com/office/drawing/2014/main" id="{C0881018-3105-0F64-81CF-770366F63990}"/>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pic>
        <p:nvPicPr>
          <p:cNvPr id="5" name="Billede 4">
            <a:extLst>
              <a:ext uri="{FF2B5EF4-FFF2-40B4-BE49-F238E27FC236}">
                <a16:creationId xmlns:a16="http://schemas.microsoft.com/office/drawing/2014/main" id="{845FB84D-6DCD-807C-A421-BC16CC2F0E84}"/>
              </a:ext>
            </a:extLst>
          </p:cNvPr>
          <p:cNvPicPr>
            <a:picLocks noChangeAspect="1"/>
          </p:cNvPicPr>
          <p:nvPr/>
        </p:nvPicPr>
        <p:blipFill>
          <a:blip r:embed="rId3"/>
          <a:stretch>
            <a:fillRect/>
          </a:stretch>
        </p:blipFill>
        <p:spPr>
          <a:xfrm>
            <a:off x="719213" y="1406788"/>
            <a:ext cx="7400773" cy="4730722"/>
          </a:xfrm>
          <a:prstGeom prst="rect">
            <a:avLst/>
          </a:prstGeom>
        </p:spPr>
      </p:pic>
    </p:spTree>
    <p:extLst>
      <p:ext uri="{BB962C8B-B14F-4D97-AF65-F5344CB8AC3E}">
        <p14:creationId xmlns:p14="http://schemas.microsoft.com/office/powerpoint/2010/main" val="3709854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AC9E8-71C4-218F-62BE-21C18A7CE4C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F45D863-5A51-3AA8-8F49-0213AEF2EE66}"/>
              </a:ext>
            </a:extLst>
          </p:cNvPr>
          <p:cNvSpPr>
            <a:spLocks noGrp="1"/>
          </p:cNvSpPr>
          <p:nvPr>
            <p:ph type="title"/>
          </p:nvPr>
        </p:nvSpPr>
        <p:spPr/>
        <p:txBody>
          <a:bodyPr/>
          <a:lstStyle/>
          <a:p>
            <a:r>
              <a:rPr lang="da-DK" dirty="0"/>
              <a:t>Simulation &amp; </a:t>
            </a:r>
            <a:r>
              <a:rPr lang="da-DK" dirty="0" err="1"/>
              <a:t>Testing</a:t>
            </a:r>
            <a:endParaRPr lang="de-DE" dirty="0">
              <a:solidFill>
                <a:srgbClr val="0E2841"/>
              </a:solidFill>
            </a:endParaRPr>
          </a:p>
        </p:txBody>
      </p:sp>
      <p:sp>
        <p:nvSpPr>
          <p:cNvPr id="3" name="Inhaltsplatzhalter 2">
            <a:extLst>
              <a:ext uri="{FF2B5EF4-FFF2-40B4-BE49-F238E27FC236}">
                <a16:creationId xmlns:a16="http://schemas.microsoft.com/office/drawing/2014/main" id="{FA4F1984-3849-B69A-65F0-75A0963A4F9E}"/>
              </a:ext>
            </a:extLst>
          </p:cNvPr>
          <p:cNvSpPr>
            <a:spLocks noGrp="1"/>
          </p:cNvSpPr>
          <p:nvPr>
            <p:ph idx="1"/>
          </p:nvPr>
        </p:nvSpPr>
        <p:spPr>
          <a:xfrm>
            <a:off x="7136591" y="2775574"/>
            <a:ext cx="4582969" cy="3369791"/>
          </a:xfrm>
        </p:spPr>
        <p:txBody>
          <a:bodyPr>
            <a:normAutofit lnSpcReduction="10000"/>
          </a:bodyPr>
          <a:lstStyle/>
          <a:p>
            <a:pPr marL="0" indent="0">
              <a:buNone/>
            </a:pPr>
            <a:r>
              <a:rPr lang="en-US" dirty="0"/>
              <a:t>The digital models can be given physical properties (e.g. density, friction, ...). Thus, the model behavior corresponds to the real behavior. The bodies roll down the ramp at different speeds. Also bodies can leave the ramp.</a:t>
            </a:r>
            <a:endParaRPr lang="de-DE" dirty="0"/>
          </a:p>
        </p:txBody>
      </p:sp>
      <p:pic>
        <p:nvPicPr>
          <p:cNvPr id="4" name="Grafik 3">
            <a:extLst>
              <a:ext uri="{FF2B5EF4-FFF2-40B4-BE49-F238E27FC236}">
                <a16:creationId xmlns:a16="http://schemas.microsoft.com/office/drawing/2014/main" id="{5A2BF21B-4157-6D2D-30FD-A9D99807B1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 y="1558370"/>
            <a:ext cx="3123688" cy="1795983"/>
          </a:xfrm>
          <a:prstGeom prst="rect">
            <a:avLst/>
          </a:prstGeom>
        </p:spPr>
      </p:pic>
      <p:pic>
        <p:nvPicPr>
          <p:cNvPr id="5" name="Grafik 4">
            <a:extLst>
              <a:ext uri="{FF2B5EF4-FFF2-40B4-BE49-F238E27FC236}">
                <a16:creationId xmlns:a16="http://schemas.microsoft.com/office/drawing/2014/main" id="{9AEFD91F-5FFA-AC21-CC89-10154AE31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696" y="4082426"/>
            <a:ext cx="3123687" cy="1802524"/>
          </a:xfrm>
          <a:prstGeom prst="rect">
            <a:avLst/>
          </a:prstGeom>
        </p:spPr>
      </p:pic>
      <p:pic>
        <p:nvPicPr>
          <p:cNvPr id="6" name="Grafik 5">
            <a:extLst>
              <a:ext uri="{FF2B5EF4-FFF2-40B4-BE49-F238E27FC236}">
                <a16:creationId xmlns:a16="http://schemas.microsoft.com/office/drawing/2014/main" id="{93D57AFC-CAE9-224D-D17C-4514C82EE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128" y="2775574"/>
            <a:ext cx="3039163" cy="1744370"/>
          </a:xfrm>
          <a:prstGeom prst="rect">
            <a:avLst/>
          </a:prstGeom>
        </p:spPr>
      </p:pic>
    </p:spTree>
    <p:extLst>
      <p:ext uri="{BB962C8B-B14F-4D97-AF65-F5344CB8AC3E}">
        <p14:creationId xmlns:p14="http://schemas.microsoft.com/office/powerpoint/2010/main" val="1091112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B6831-B340-034C-86BF-F32F6F5DBA0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67A5346-1BB9-B3D8-74B2-B82AD2B2783B}"/>
              </a:ext>
            </a:extLst>
          </p:cNvPr>
          <p:cNvSpPr>
            <a:spLocks noGrp="1"/>
          </p:cNvSpPr>
          <p:nvPr>
            <p:ph type="title"/>
          </p:nvPr>
        </p:nvSpPr>
        <p:spPr/>
        <p:txBody>
          <a:bodyPr/>
          <a:lstStyle/>
          <a:p>
            <a:r>
              <a:rPr lang="da-DK" dirty="0"/>
              <a:t>Simulation &amp; </a:t>
            </a:r>
            <a:r>
              <a:rPr lang="da-DK" dirty="0" err="1"/>
              <a:t>Testing</a:t>
            </a:r>
            <a:endParaRPr lang="de-DE" dirty="0">
              <a:solidFill>
                <a:srgbClr val="0E2841"/>
              </a:solidFill>
            </a:endParaRPr>
          </a:p>
        </p:txBody>
      </p:sp>
      <p:sp>
        <p:nvSpPr>
          <p:cNvPr id="7" name="Inhaltsplatzhalter 2">
            <a:extLst>
              <a:ext uri="{FF2B5EF4-FFF2-40B4-BE49-F238E27FC236}">
                <a16:creationId xmlns:a16="http://schemas.microsoft.com/office/drawing/2014/main" id="{5C0D304F-FD45-3DFB-4E82-78D118CF1500}"/>
              </a:ext>
            </a:extLst>
          </p:cNvPr>
          <p:cNvSpPr txBox="1">
            <a:spLocks/>
          </p:cNvSpPr>
          <p:nvPr/>
        </p:nvSpPr>
        <p:spPr>
          <a:xfrm>
            <a:off x="7346902" y="2732400"/>
            <a:ext cx="4582969" cy="3369791"/>
          </a:xfrm>
          <a:prstGeom prst="rect">
            <a:avLst/>
          </a:prstGeom>
        </p:spPr>
        <p:txBody>
          <a:bodyPr vert="horz" lIns="91440" tIns="45720" rIns="91440" bIns="45720" rtlCol="0" anchor="t">
            <a:normAutofit/>
          </a:bodyPr>
          <a:lstStyle>
            <a:defPPr>
              <a:defRPr lang="de-DE"/>
            </a:defPPr>
            <a:lvl1pPr>
              <a:lnSpc>
                <a:spcPct val="90000"/>
              </a:lnSpc>
              <a:spcBef>
                <a:spcPts val="1000"/>
              </a:spcBef>
              <a:defRPr sz="28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n-US" sz="2800" b="0" i="0" u="none" strike="noStrike" kern="1200" cap="none" spc="0" normalizeH="0" baseline="0" noProof="0" dirty="0">
                <a:ln>
                  <a:noFill/>
                </a:ln>
                <a:solidFill>
                  <a:srgbClr val="0E2841"/>
                </a:solidFill>
                <a:effectLst/>
                <a:uLnTx/>
                <a:uFillTx/>
                <a:latin typeface="Aptos" panose="02110004020202020204"/>
                <a:ea typeface="+mn-ea"/>
                <a:cs typeface="+mn-cs"/>
              </a:rPr>
              <a:t>Digital pneumatic cylinders extend and transmit a force to the workpieces so that they reach the next conveyor belt. The cylinders can be integrated into PLC programming and controlled.</a:t>
            </a:r>
          </a:p>
        </p:txBody>
      </p:sp>
      <p:pic>
        <p:nvPicPr>
          <p:cNvPr id="1025" name="Grafik 6">
            <a:extLst>
              <a:ext uri="{FF2B5EF4-FFF2-40B4-BE49-F238E27FC236}">
                <a16:creationId xmlns:a16="http://schemas.microsoft.com/office/drawing/2014/main" id="{C6DC299D-E74F-AEF5-50E5-B3A471BFCD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852" y="1377113"/>
            <a:ext cx="3302289" cy="2267080"/>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a:extLst>
              <a:ext uri="{FF2B5EF4-FFF2-40B4-BE49-F238E27FC236}">
                <a16:creationId xmlns:a16="http://schemas.microsoft.com/office/drawing/2014/main" id="{FB7183AA-828D-5F30-A45B-F45F4AD18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10" y="2430284"/>
            <a:ext cx="3455563" cy="2164679"/>
          </a:xfrm>
          <a:prstGeom prst="rect">
            <a:avLst/>
          </a:prstGeom>
        </p:spPr>
      </p:pic>
      <p:pic>
        <p:nvPicPr>
          <p:cNvPr id="5" name="Grafik 4">
            <a:extLst>
              <a:ext uri="{FF2B5EF4-FFF2-40B4-BE49-F238E27FC236}">
                <a16:creationId xmlns:a16="http://schemas.microsoft.com/office/drawing/2014/main" id="{72019395-E09B-A7CC-51FD-E4AA70DD5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037" y="3429000"/>
            <a:ext cx="3455563" cy="22553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94841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EDA9CD-6027-90AA-97C2-C44051A4630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957A9DE-EBB0-1EB3-8ACF-3FD87750B9A9}"/>
              </a:ext>
            </a:extLst>
          </p:cNvPr>
          <p:cNvSpPr>
            <a:spLocks noGrp="1"/>
          </p:cNvSpPr>
          <p:nvPr>
            <p:ph type="title"/>
          </p:nvPr>
        </p:nvSpPr>
        <p:spPr/>
        <p:txBody>
          <a:bodyPr/>
          <a:lstStyle/>
          <a:p>
            <a:r>
              <a:rPr lang="da-DK" dirty="0"/>
              <a:t>Simulation &amp; </a:t>
            </a:r>
            <a:r>
              <a:rPr lang="da-DK" dirty="0" err="1"/>
              <a:t>Testing</a:t>
            </a:r>
            <a:endParaRPr lang="de-DE" dirty="0">
              <a:solidFill>
                <a:srgbClr val="ECF5EB"/>
              </a:solidFill>
            </a:endParaRPr>
          </a:p>
        </p:txBody>
      </p:sp>
      <p:sp>
        <p:nvSpPr>
          <p:cNvPr id="3" name="Inhaltsplatzhalter 2">
            <a:extLst>
              <a:ext uri="{FF2B5EF4-FFF2-40B4-BE49-F238E27FC236}">
                <a16:creationId xmlns:a16="http://schemas.microsoft.com/office/drawing/2014/main" id="{EF51A2C9-5EBD-5C41-AFFA-A5316DB3296C}"/>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Model = </a:t>
            </a:r>
            <a:r>
              <a:rPr lang="da-DK" altLang="da-DK" dirty="0" err="1">
                <a:solidFill>
                  <a:schemeClr val="tx1"/>
                </a:solidFill>
              </a:rPr>
              <a:t>Static</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Simulation = Dynamic</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Grieves</a:t>
            </a:r>
            <a:r>
              <a:rPr lang="da-DK" altLang="da-DK" dirty="0">
                <a:solidFill>
                  <a:schemeClr val="tx1"/>
                </a:solidFill>
              </a:rPr>
              <a:t>’ Tests of </a:t>
            </a:r>
            <a:r>
              <a:rPr lang="da-DK" altLang="da-DK" dirty="0" err="1">
                <a:solidFill>
                  <a:schemeClr val="tx1"/>
                </a:solidFill>
              </a:rPr>
              <a:t>Virtuality</a:t>
            </a:r>
            <a:r>
              <a:rPr lang="da-DK" altLang="da-DK" dirty="0">
                <a:solidFill>
                  <a:schemeClr val="tx1"/>
                </a:solidFill>
              </a:rPr>
              <a:t>:</a:t>
            </a:r>
          </a:p>
          <a:p>
            <a:pPr lvl="1" eaLnBrk="0" fontAlgn="base" hangingPunct="0">
              <a:lnSpc>
                <a:spcPct val="100000"/>
              </a:lnSpc>
              <a:spcBef>
                <a:spcPct val="0"/>
              </a:spcBef>
              <a:spcAft>
                <a:spcPct val="0"/>
              </a:spcAft>
            </a:pPr>
            <a:r>
              <a:rPr lang="da-DK" altLang="da-DK" dirty="0">
                <a:solidFill>
                  <a:schemeClr val="tx1"/>
                </a:solidFill>
              </a:rPr>
              <a:t>Visual, Performance, </a:t>
            </a:r>
            <a:r>
              <a:rPr lang="da-DK" altLang="da-DK" dirty="0" err="1">
                <a:solidFill>
                  <a:schemeClr val="tx1"/>
                </a:solidFill>
              </a:rPr>
              <a:t>Reflectivity</a:t>
            </a:r>
            <a:r>
              <a:rPr lang="da-DK" altLang="da-DK" dirty="0">
                <a:solidFill>
                  <a:schemeClr val="tx1"/>
                </a:solidFill>
              </a:rPr>
              <a:t>, </a:t>
            </a:r>
            <a:r>
              <a:rPr lang="da-DK" altLang="da-DK" dirty="0" err="1">
                <a:solidFill>
                  <a:schemeClr val="tx1"/>
                </a:solidFill>
              </a:rPr>
              <a:t>Prediction</a:t>
            </a:r>
            <a:endParaRPr lang="da-DK" altLang="da-DK" dirty="0">
              <a:solidFill>
                <a:schemeClr val="tx1"/>
              </a:solidFill>
            </a:endParaRPr>
          </a:p>
          <a:p>
            <a:pPr marL="0" indent="0">
              <a:buNone/>
            </a:pPr>
            <a:endParaRPr lang="de-DE" dirty="0"/>
          </a:p>
          <a:p>
            <a:endParaRPr lang="de-DE" dirty="0"/>
          </a:p>
        </p:txBody>
      </p:sp>
      <p:sp>
        <p:nvSpPr>
          <p:cNvPr id="4" name="Rectangle 1">
            <a:extLst>
              <a:ext uri="{FF2B5EF4-FFF2-40B4-BE49-F238E27FC236}">
                <a16:creationId xmlns:a16="http://schemas.microsoft.com/office/drawing/2014/main" id="{4C1A48BD-DF0F-8D75-B7B1-4F0E57C818E0}"/>
              </a:ext>
            </a:extLst>
          </p:cNvPr>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898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F2DC0-84CB-5AE5-AEB6-955900F975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448828F-756E-3D16-D071-ECC863747E2E}"/>
              </a:ext>
            </a:extLst>
          </p:cNvPr>
          <p:cNvSpPr>
            <a:spLocks noGrp="1"/>
          </p:cNvSpPr>
          <p:nvPr>
            <p:ph type="title"/>
          </p:nvPr>
        </p:nvSpPr>
        <p:spPr/>
        <p:txBody>
          <a:bodyPr/>
          <a:lstStyle/>
          <a:p>
            <a:r>
              <a:rPr lang="da-DK" dirty="0"/>
              <a:t>Advantages of Digital </a:t>
            </a:r>
            <a:r>
              <a:rPr lang="da-DK" dirty="0" err="1"/>
              <a:t>Twins</a:t>
            </a:r>
            <a:endParaRPr lang="de-DE" dirty="0">
              <a:solidFill>
                <a:srgbClr val="ECF5EB"/>
              </a:solidFill>
            </a:endParaRPr>
          </a:p>
        </p:txBody>
      </p:sp>
      <p:sp>
        <p:nvSpPr>
          <p:cNvPr id="3" name="Inhaltsplatzhalter 2">
            <a:extLst>
              <a:ext uri="{FF2B5EF4-FFF2-40B4-BE49-F238E27FC236}">
                <a16:creationId xmlns:a16="http://schemas.microsoft.com/office/drawing/2014/main" id="{66FC0B25-78D4-5876-5350-103EB0740BA7}"/>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Real-time </a:t>
            </a:r>
            <a:r>
              <a:rPr lang="da-DK" altLang="da-DK" dirty="0" err="1">
                <a:solidFill>
                  <a:schemeClr val="tx1"/>
                </a:solidFill>
              </a:rPr>
              <a:t>monitoring</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Predictive</a:t>
            </a:r>
            <a:r>
              <a:rPr lang="da-DK" altLang="da-DK" dirty="0">
                <a:solidFill>
                  <a:schemeClr val="tx1"/>
                </a:solidFill>
              </a:rPr>
              <a:t> </a:t>
            </a:r>
            <a:r>
              <a:rPr lang="da-DK" altLang="da-DK" dirty="0" err="1">
                <a:solidFill>
                  <a:schemeClr val="tx1"/>
                </a:solidFill>
              </a:rPr>
              <a:t>maintenance</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Fewer</a:t>
            </a:r>
            <a:r>
              <a:rPr lang="da-DK" altLang="da-DK" dirty="0">
                <a:solidFill>
                  <a:schemeClr val="tx1"/>
                </a:solidFill>
              </a:rPr>
              <a:t> </a:t>
            </a:r>
            <a:r>
              <a:rPr lang="da-DK" altLang="da-DK" dirty="0" err="1">
                <a:solidFill>
                  <a:schemeClr val="tx1"/>
                </a:solidFill>
              </a:rPr>
              <a:t>physical</a:t>
            </a:r>
            <a:r>
              <a:rPr lang="da-DK" altLang="da-DK" dirty="0">
                <a:solidFill>
                  <a:schemeClr val="tx1"/>
                </a:solidFill>
              </a:rPr>
              <a:t> prototypes</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Better</a:t>
            </a:r>
            <a:r>
              <a:rPr lang="da-DK" altLang="da-DK" dirty="0">
                <a:solidFill>
                  <a:schemeClr val="tx1"/>
                </a:solidFill>
              </a:rPr>
              <a:t> </a:t>
            </a:r>
            <a:r>
              <a:rPr lang="da-DK" altLang="da-DK" dirty="0" err="1">
                <a:solidFill>
                  <a:schemeClr val="tx1"/>
                </a:solidFill>
              </a:rPr>
              <a:t>documentation</a:t>
            </a:r>
            <a:r>
              <a:rPr lang="da-DK" altLang="da-DK" dirty="0">
                <a:solidFill>
                  <a:schemeClr val="tx1"/>
                </a:solidFill>
              </a:rPr>
              <a:t> &amp; </a:t>
            </a:r>
            <a:r>
              <a:rPr lang="da-DK" altLang="da-DK" dirty="0" err="1">
                <a:solidFill>
                  <a:schemeClr val="tx1"/>
                </a:solidFill>
              </a:rPr>
              <a:t>traceability</a:t>
            </a:r>
            <a:endParaRPr lang="da-DK" altLang="da-DK" dirty="0">
              <a:solidFill>
                <a:schemeClr val="tx1"/>
              </a:solidFill>
            </a:endParaRPr>
          </a:p>
          <a:p>
            <a:pPr marL="0" indent="0">
              <a:buNone/>
            </a:pPr>
            <a:endParaRPr lang="de-DE" dirty="0"/>
          </a:p>
          <a:p>
            <a:endParaRPr lang="de-DE" dirty="0"/>
          </a:p>
        </p:txBody>
      </p:sp>
      <p:sp>
        <p:nvSpPr>
          <p:cNvPr id="4" name="Rectangle 1">
            <a:extLst>
              <a:ext uri="{FF2B5EF4-FFF2-40B4-BE49-F238E27FC236}">
                <a16:creationId xmlns:a16="http://schemas.microsoft.com/office/drawing/2014/main" id="{C6A5AEC6-6316-61FA-2688-62885B8934D4}"/>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97427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77748-E209-701F-8BAF-D64278681AD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519A223-346D-5037-FB66-712136437E34}"/>
              </a:ext>
            </a:extLst>
          </p:cNvPr>
          <p:cNvSpPr>
            <a:spLocks noGrp="1"/>
          </p:cNvSpPr>
          <p:nvPr>
            <p:ph type="title"/>
          </p:nvPr>
        </p:nvSpPr>
        <p:spPr/>
        <p:txBody>
          <a:bodyPr/>
          <a:lstStyle/>
          <a:p>
            <a:r>
              <a:rPr lang="da-DK" dirty="0"/>
              <a:t>Challenges / </a:t>
            </a:r>
            <a:r>
              <a:rPr lang="da-DK" dirty="0" err="1"/>
              <a:t>Disadvantages</a:t>
            </a:r>
            <a:endParaRPr lang="de-DE" dirty="0">
              <a:solidFill>
                <a:srgbClr val="ECF5EB"/>
              </a:solidFill>
            </a:endParaRPr>
          </a:p>
        </p:txBody>
      </p:sp>
      <p:sp>
        <p:nvSpPr>
          <p:cNvPr id="3" name="Inhaltsplatzhalter 2">
            <a:extLst>
              <a:ext uri="{FF2B5EF4-FFF2-40B4-BE49-F238E27FC236}">
                <a16:creationId xmlns:a16="http://schemas.microsoft.com/office/drawing/2014/main" id="{2DF41661-E625-7E0A-A5BB-6E8F99519543}"/>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High </a:t>
            </a:r>
            <a:r>
              <a:rPr lang="da-DK" altLang="da-DK" dirty="0" err="1">
                <a:solidFill>
                  <a:schemeClr val="tx1"/>
                </a:solidFill>
              </a:rPr>
              <a:t>costs</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Data integration </a:t>
            </a:r>
            <a:r>
              <a:rPr lang="da-DK" altLang="da-DK" dirty="0" err="1">
                <a:solidFill>
                  <a:schemeClr val="tx1"/>
                </a:solidFill>
              </a:rPr>
              <a:t>complexity</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Cybersecurity</a:t>
            </a:r>
            <a:r>
              <a:rPr lang="da-DK" altLang="da-DK" dirty="0">
                <a:solidFill>
                  <a:schemeClr val="tx1"/>
                </a:solidFill>
              </a:rPr>
              <a:t> </a:t>
            </a:r>
            <a:r>
              <a:rPr lang="da-DK" altLang="da-DK" dirty="0" err="1">
                <a:solidFill>
                  <a:schemeClr val="tx1"/>
                </a:solidFill>
              </a:rPr>
              <a:t>risks</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Skills</a:t>
            </a:r>
            <a:r>
              <a:rPr lang="da-DK" altLang="da-DK" dirty="0">
                <a:solidFill>
                  <a:schemeClr val="tx1"/>
                </a:solidFill>
              </a:rPr>
              <a:t> &amp; </a:t>
            </a:r>
            <a:r>
              <a:rPr lang="da-DK" altLang="da-DK" dirty="0" err="1">
                <a:solidFill>
                  <a:schemeClr val="tx1"/>
                </a:solidFill>
              </a:rPr>
              <a:t>training</a:t>
            </a:r>
            <a:r>
              <a:rPr lang="da-DK" altLang="da-DK" dirty="0">
                <a:solidFill>
                  <a:schemeClr val="tx1"/>
                </a:solidFill>
              </a:rPr>
              <a:t> </a:t>
            </a:r>
            <a:r>
              <a:rPr lang="da-DK" altLang="da-DK" dirty="0" err="1">
                <a:solidFill>
                  <a:schemeClr val="tx1"/>
                </a:solidFill>
              </a:rPr>
              <a:t>required</a:t>
            </a:r>
            <a:endParaRPr lang="da-DK" altLang="da-DK" dirty="0">
              <a:solidFill>
                <a:schemeClr val="tx1"/>
              </a:solidFill>
            </a:endParaRPr>
          </a:p>
          <a:p>
            <a:pPr marL="0" indent="0">
              <a:buNone/>
            </a:pPr>
            <a:endParaRPr lang="de-DE" dirty="0"/>
          </a:p>
          <a:p>
            <a:endParaRPr lang="de-DE" dirty="0"/>
          </a:p>
        </p:txBody>
      </p:sp>
      <p:sp>
        <p:nvSpPr>
          <p:cNvPr id="4" name="Rectangle 1">
            <a:extLst>
              <a:ext uri="{FF2B5EF4-FFF2-40B4-BE49-F238E27FC236}">
                <a16:creationId xmlns:a16="http://schemas.microsoft.com/office/drawing/2014/main" id="{E998CB42-80BA-7D53-FF56-4A2C75D66CF8}"/>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5820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2F9DD-FC51-E452-13E3-E76C2F60108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18EA24F-A029-D4C9-B2E5-36A2FBB0D751}"/>
              </a:ext>
            </a:extLst>
          </p:cNvPr>
          <p:cNvSpPr>
            <a:spLocks noGrp="1"/>
          </p:cNvSpPr>
          <p:nvPr>
            <p:ph type="title"/>
          </p:nvPr>
        </p:nvSpPr>
        <p:spPr/>
        <p:txBody>
          <a:bodyPr/>
          <a:lstStyle/>
          <a:p>
            <a:r>
              <a:rPr lang="da-DK" dirty="0"/>
              <a:t>Challenges / </a:t>
            </a:r>
            <a:r>
              <a:rPr lang="da-DK" dirty="0" err="1"/>
              <a:t>Disadvantages</a:t>
            </a:r>
            <a:endParaRPr lang="de-DE" dirty="0">
              <a:solidFill>
                <a:srgbClr val="ECF5EB"/>
              </a:solidFill>
            </a:endParaRPr>
          </a:p>
        </p:txBody>
      </p:sp>
      <p:sp>
        <p:nvSpPr>
          <p:cNvPr id="3" name="Inhaltsplatzhalter 2">
            <a:extLst>
              <a:ext uri="{FF2B5EF4-FFF2-40B4-BE49-F238E27FC236}">
                <a16:creationId xmlns:a16="http://schemas.microsoft.com/office/drawing/2014/main" id="{A1A6C339-A56A-76B5-407B-1ACE90C424F3}"/>
              </a:ext>
            </a:extLst>
          </p:cNvPr>
          <p:cNvSpPr>
            <a:spLocks noGrp="1"/>
          </p:cNvSpPr>
          <p:nvPr>
            <p:ph idx="1"/>
          </p:nvPr>
        </p:nvSpPr>
        <p:spPr/>
        <p:txBody>
          <a:bodyPr/>
          <a:lstStyle/>
          <a:p>
            <a:pPr marL="0" indent="0">
              <a:buNone/>
            </a:pPr>
            <a:endParaRPr lang="de-DE" dirty="0"/>
          </a:p>
          <a:p>
            <a:endParaRPr lang="de-DE" dirty="0"/>
          </a:p>
        </p:txBody>
      </p:sp>
      <p:sp>
        <p:nvSpPr>
          <p:cNvPr id="4" name="Rectangle 1">
            <a:extLst>
              <a:ext uri="{FF2B5EF4-FFF2-40B4-BE49-F238E27FC236}">
                <a16:creationId xmlns:a16="http://schemas.microsoft.com/office/drawing/2014/main" id="{99BF0A7D-F89D-BB00-974D-37FB4EB62591}"/>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pic>
        <p:nvPicPr>
          <p:cNvPr id="5" name="Billede 4">
            <a:extLst>
              <a:ext uri="{FF2B5EF4-FFF2-40B4-BE49-F238E27FC236}">
                <a16:creationId xmlns:a16="http://schemas.microsoft.com/office/drawing/2014/main" id="{3F6C6DF1-89D4-BA5E-1A0E-4295F173B22F}"/>
              </a:ext>
            </a:extLst>
          </p:cNvPr>
          <p:cNvPicPr>
            <a:picLocks noChangeAspect="1"/>
          </p:cNvPicPr>
          <p:nvPr/>
        </p:nvPicPr>
        <p:blipFill>
          <a:blip r:embed="rId3"/>
          <a:stretch>
            <a:fillRect/>
          </a:stretch>
        </p:blipFill>
        <p:spPr>
          <a:xfrm>
            <a:off x="1224268" y="1418444"/>
            <a:ext cx="6859417" cy="4563256"/>
          </a:xfrm>
          <a:prstGeom prst="rect">
            <a:avLst/>
          </a:prstGeom>
        </p:spPr>
      </p:pic>
    </p:spTree>
    <p:extLst>
      <p:ext uri="{BB962C8B-B14F-4D97-AF65-F5344CB8AC3E}">
        <p14:creationId xmlns:p14="http://schemas.microsoft.com/office/powerpoint/2010/main" val="746076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F7214-4392-CD79-E14F-4737D0FC72E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CF923B0-FB36-C977-372F-D25ED102C705}"/>
              </a:ext>
            </a:extLst>
          </p:cNvPr>
          <p:cNvSpPr>
            <a:spLocks noGrp="1"/>
          </p:cNvSpPr>
          <p:nvPr>
            <p:ph type="title"/>
          </p:nvPr>
        </p:nvSpPr>
        <p:spPr/>
        <p:txBody>
          <a:bodyPr/>
          <a:lstStyle/>
          <a:p>
            <a:r>
              <a:rPr lang="da-DK" dirty="0"/>
              <a:t>Digital </a:t>
            </a:r>
            <a:r>
              <a:rPr lang="da-DK" dirty="0" err="1"/>
              <a:t>Twins</a:t>
            </a:r>
            <a:r>
              <a:rPr lang="da-DK" dirty="0"/>
              <a:t> in Education</a:t>
            </a:r>
            <a:endParaRPr lang="de-DE" dirty="0">
              <a:solidFill>
                <a:srgbClr val="ECF5EB"/>
              </a:solidFill>
            </a:endParaRPr>
          </a:p>
        </p:txBody>
      </p:sp>
      <p:sp>
        <p:nvSpPr>
          <p:cNvPr id="3" name="Inhaltsplatzhalter 2">
            <a:extLst>
              <a:ext uri="{FF2B5EF4-FFF2-40B4-BE49-F238E27FC236}">
                <a16:creationId xmlns:a16="http://schemas.microsoft.com/office/drawing/2014/main" id="{9484B353-CE90-6C9A-2ADF-80D878A981DB}"/>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err="1">
                <a:solidFill>
                  <a:schemeClr val="tx1"/>
                </a:solidFill>
              </a:rPr>
              <a:t>Safe</a:t>
            </a:r>
            <a:r>
              <a:rPr lang="da-DK" altLang="da-DK" dirty="0">
                <a:solidFill>
                  <a:schemeClr val="tx1"/>
                </a:solidFill>
              </a:rPr>
              <a:t>, </a:t>
            </a:r>
            <a:r>
              <a:rPr lang="da-DK" altLang="da-DK" dirty="0" err="1">
                <a:solidFill>
                  <a:schemeClr val="tx1"/>
                </a:solidFill>
              </a:rPr>
              <a:t>repeatable</a:t>
            </a:r>
            <a:r>
              <a:rPr lang="da-DK" altLang="da-DK" dirty="0">
                <a:solidFill>
                  <a:schemeClr val="tx1"/>
                </a:solidFill>
              </a:rPr>
              <a:t> learning </a:t>
            </a:r>
            <a:r>
              <a:rPr lang="da-DK" altLang="da-DK" dirty="0" err="1">
                <a:solidFill>
                  <a:schemeClr val="tx1"/>
                </a:solidFill>
              </a:rPr>
              <a:t>environments</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Flipped</a:t>
            </a:r>
            <a:r>
              <a:rPr lang="da-DK" altLang="da-DK" dirty="0">
                <a:solidFill>
                  <a:schemeClr val="tx1"/>
                </a:solidFill>
              </a:rPr>
              <a:t> &amp; blended learning support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Risk-</a:t>
            </a:r>
            <a:r>
              <a:rPr lang="da-DK" altLang="da-DK" dirty="0" err="1">
                <a:solidFill>
                  <a:schemeClr val="tx1"/>
                </a:solidFill>
              </a:rPr>
              <a:t>free</a:t>
            </a:r>
            <a:r>
              <a:rPr lang="da-DK" altLang="da-DK" dirty="0">
                <a:solidFill>
                  <a:schemeClr val="tx1"/>
                </a:solidFill>
              </a:rPr>
              <a:t> practice for students</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Challenges: </a:t>
            </a:r>
            <a:r>
              <a:rPr lang="da-DK" altLang="da-DK" dirty="0" err="1">
                <a:solidFill>
                  <a:schemeClr val="tx1"/>
                </a:solidFill>
              </a:rPr>
              <a:t>cost</a:t>
            </a:r>
            <a:r>
              <a:rPr lang="da-DK" altLang="da-DK" dirty="0">
                <a:solidFill>
                  <a:schemeClr val="tx1"/>
                </a:solidFill>
              </a:rPr>
              <a:t>, time, </a:t>
            </a:r>
            <a:r>
              <a:rPr lang="da-DK" altLang="da-DK" dirty="0" err="1">
                <a:solidFill>
                  <a:schemeClr val="tx1"/>
                </a:solidFill>
              </a:rPr>
              <a:t>training</a:t>
            </a:r>
            <a:endParaRPr lang="da-DK" altLang="da-DK" dirty="0">
              <a:solidFill>
                <a:schemeClr val="tx1"/>
              </a:solidFill>
            </a:endParaRPr>
          </a:p>
          <a:p>
            <a:pPr marL="0" indent="0">
              <a:buNone/>
            </a:pPr>
            <a:endParaRPr lang="de-DE" dirty="0"/>
          </a:p>
          <a:p>
            <a:endParaRPr lang="de-DE" dirty="0"/>
          </a:p>
        </p:txBody>
      </p:sp>
      <p:sp>
        <p:nvSpPr>
          <p:cNvPr id="4" name="Rectangle 1">
            <a:extLst>
              <a:ext uri="{FF2B5EF4-FFF2-40B4-BE49-F238E27FC236}">
                <a16:creationId xmlns:a16="http://schemas.microsoft.com/office/drawing/2014/main" id="{A6706804-0F8C-A6FD-4EF1-2B842C6B2D03}"/>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21020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6E578-F14A-2973-7494-C6F5237DE9D2}"/>
              </a:ext>
            </a:extLst>
          </p:cNvPr>
          <p:cNvSpPr>
            <a:spLocks noGrp="1"/>
          </p:cNvSpPr>
          <p:nvPr>
            <p:ph type="title"/>
          </p:nvPr>
        </p:nvSpPr>
        <p:spPr/>
        <p:txBody>
          <a:bodyPr/>
          <a:lstStyle/>
          <a:p>
            <a:r>
              <a:rPr lang="en-US" dirty="0"/>
              <a:t>What is a Digital Twin?</a:t>
            </a:r>
            <a:endParaRPr lang="de-DE" dirty="0">
              <a:solidFill>
                <a:srgbClr val="ECF5EB"/>
              </a:solidFill>
            </a:endParaRPr>
          </a:p>
        </p:txBody>
      </p:sp>
      <p:sp>
        <p:nvSpPr>
          <p:cNvPr id="3" name="Inhaltsplatzhalter 2">
            <a:extLst>
              <a:ext uri="{FF2B5EF4-FFF2-40B4-BE49-F238E27FC236}">
                <a16:creationId xmlns:a16="http://schemas.microsoft.com/office/drawing/2014/main" id="{52FE4A5C-05C6-9F71-F62D-7A6D62FF436D}"/>
              </a:ext>
            </a:extLst>
          </p:cNvPr>
          <p:cNvSpPr>
            <a:spLocks noGrp="1"/>
          </p:cNvSpPr>
          <p:nvPr>
            <p:ph idx="1"/>
          </p:nvPr>
        </p:nvSpPr>
        <p:spPr/>
        <p:txBody>
          <a:bodyPr/>
          <a:lstStyle/>
          <a:p>
            <a:r>
              <a:rPr lang="en-US" dirty="0"/>
              <a:t>Definition: </a:t>
            </a:r>
          </a:p>
          <a:p>
            <a:pPr marL="0" indent="0">
              <a:buNone/>
            </a:pPr>
            <a:r>
              <a:rPr lang="en-US" i="1" dirty="0"/>
              <a:t>	Digital/virtual representation of a physical product, system, or 	process</a:t>
            </a:r>
          </a:p>
          <a:p>
            <a:endParaRPr lang="en-US" i="1" dirty="0"/>
          </a:p>
          <a:p>
            <a:r>
              <a:rPr lang="en-US" dirty="0"/>
              <a:t>Three elements:</a:t>
            </a:r>
          </a:p>
          <a:p>
            <a:pPr lvl="1"/>
            <a:r>
              <a:rPr lang="en-US" dirty="0"/>
              <a:t>Physical Twin (Real Space)</a:t>
            </a:r>
          </a:p>
          <a:p>
            <a:pPr lvl="1"/>
            <a:r>
              <a:rPr lang="en-US" dirty="0"/>
              <a:t>Digital Twin (Virtual Space)</a:t>
            </a:r>
          </a:p>
          <a:p>
            <a:pPr lvl="1"/>
            <a:r>
              <a:rPr lang="en-US" dirty="0"/>
              <a:t>Digital Thread (Data link)</a:t>
            </a:r>
          </a:p>
          <a:p>
            <a:endParaRPr lang="de-DE" dirty="0"/>
          </a:p>
        </p:txBody>
      </p:sp>
    </p:spTree>
    <p:extLst>
      <p:ext uri="{BB962C8B-B14F-4D97-AF65-F5344CB8AC3E}">
        <p14:creationId xmlns:p14="http://schemas.microsoft.com/office/powerpoint/2010/main" val="38846585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A32EA0-7380-8A4B-A200-D9911091E92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98E23A5-6496-C68D-30D9-DACB122ACFAA}"/>
              </a:ext>
            </a:extLst>
          </p:cNvPr>
          <p:cNvSpPr>
            <a:spLocks noGrp="1"/>
          </p:cNvSpPr>
          <p:nvPr>
            <p:ph type="title"/>
          </p:nvPr>
        </p:nvSpPr>
        <p:spPr/>
        <p:txBody>
          <a:bodyPr/>
          <a:lstStyle/>
          <a:p>
            <a:r>
              <a:rPr lang="da-DK" dirty="0"/>
              <a:t>Hardware &amp; Software for Digital </a:t>
            </a:r>
            <a:r>
              <a:rPr lang="da-DK" dirty="0" err="1"/>
              <a:t>Twins</a:t>
            </a:r>
            <a:endParaRPr lang="de-DE" dirty="0">
              <a:solidFill>
                <a:srgbClr val="ECF5EB"/>
              </a:solidFill>
            </a:endParaRPr>
          </a:p>
        </p:txBody>
      </p:sp>
      <p:sp>
        <p:nvSpPr>
          <p:cNvPr id="3" name="Inhaltsplatzhalter 2">
            <a:extLst>
              <a:ext uri="{FF2B5EF4-FFF2-40B4-BE49-F238E27FC236}">
                <a16:creationId xmlns:a16="http://schemas.microsoft.com/office/drawing/2014/main" id="{CC60EC10-DA5D-1407-9F93-9A30A3B02676}"/>
              </a:ext>
            </a:extLst>
          </p:cNvPr>
          <p:cNvSpPr>
            <a:spLocks noGrp="1"/>
          </p:cNvSpPr>
          <p:nvPr>
            <p:ph idx="1"/>
          </p:nvPr>
        </p:nvSpPr>
        <p:spPr/>
        <p:txBody>
          <a:bodyPr>
            <a:normAutofit lnSpcReduction="10000"/>
          </a:bodyPr>
          <a:lstStyle/>
          <a:p>
            <a:pPr eaLnBrk="0" fontAlgn="base" hangingPunct="0">
              <a:lnSpc>
                <a:spcPct val="100000"/>
              </a:lnSpc>
              <a:spcBef>
                <a:spcPct val="0"/>
              </a:spcBef>
              <a:spcAft>
                <a:spcPct val="0"/>
              </a:spcAft>
            </a:pPr>
            <a:r>
              <a:rPr lang="da-DK" dirty="0"/>
              <a:t>Hardware (Education):</a:t>
            </a:r>
          </a:p>
          <a:p>
            <a:pPr lvl="1" eaLnBrk="0" fontAlgn="base" hangingPunct="0">
              <a:lnSpc>
                <a:spcPct val="100000"/>
              </a:lnSpc>
              <a:spcBef>
                <a:spcPct val="0"/>
              </a:spcBef>
              <a:spcAft>
                <a:spcPct val="0"/>
              </a:spcAft>
            </a:pPr>
            <a:r>
              <a:rPr lang="en-US" dirty="0"/>
              <a:t>Powerful PC (CPU, GPU, RAM, SSD)</a:t>
            </a:r>
          </a:p>
          <a:p>
            <a:pPr lvl="1" eaLnBrk="0" fontAlgn="base" hangingPunct="0">
              <a:lnSpc>
                <a:spcPct val="100000"/>
              </a:lnSpc>
              <a:spcBef>
                <a:spcPct val="0"/>
              </a:spcBef>
              <a:spcAft>
                <a:spcPct val="0"/>
              </a:spcAft>
            </a:pPr>
            <a:r>
              <a:rPr lang="da-DK" dirty="0"/>
              <a:t>VR/AR </a:t>
            </a:r>
            <a:r>
              <a:rPr lang="da-DK" dirty="0" err="1"/>
              <a:t>devices</a:t>
            </a:r>
            <a:r>
              <a:rPr lang="da-DK" dirty="0"/>
              <a:t> (</a:t>
            </a:r>
            <a:r>
              <a:rPr lang="da-DK" dirty="0" err="1"/>
              <a:t>Oculus</a:t>
            </a:r>
            <a:r>
              <a:rPr lang="da-DK" dirty="0"/>
              <a:t> Quest, HTC Vive, HoloLens)</a:t>
            </a:r>
          </a:p>
          <a:p>
            <a:pPr eaLnBrk="0" fontAlgn="base" hangingPunct="0">
              <a:lnSpc>
                <a:spcPct val="100000"/>
              </a:lnSpc>
              <a:spcBef>
                <a:spcPct val="0"/>
              </a:spcBef>
              <a:spcAft>
                <a:spcPct val="0"/>
              </a:spcAft>
            </a:pPr>
            <a:r>
              <a:rPr lang="da-DK" dirty="0"/>
              <a:t>Hardware (Industry):</a:t>
            </a:r>
          </a:p>
          <a:p>
            <a:pPr lvl="1" eaLnBrk="0" fontAlgn="base" hangingPunct="0">
              <a:lnSpc>
                <a:spcPct val="100000"/>
              </a:lnSpc>
              <a:spcBef>
                <a:spcPct val="0"/>
              </a:spcBef>
              <a:spcAft>
                <a:spcPct val="0"/>
              </a:spcAft>
            </a:pPr>
            <a:r>
              <a:rPr lang="da-DK" dirty="0"/>
              <a:t>IoT sensors &amp; </a:t>
            </a:r>
            <a:r>
              <a:rPr lang="da-DK" dirty="0" err="1"/>
              <a:t>edge</a:t>
            </a:r>
            <a:r>
              <a:rPr lang="da-DK" dirty="0"/>
              <a:t> computers</a:t>
            </a:r>
          </a:p>
          <a:p>
            <a:pPr lvl="1" eaLnBrk="0" fontAlgn="base" hangingPunct="0">
              <a:lnSpc>
                <a:spcPct val="100000"/>
              </a:lnSpc>
              <a:spcBef>
                <a:spcPct val="0"/>
              </a:spcBef>
              <a:spcAft>
                <a:spcPct val="0"/>
              </a:spcAft>
            </a:pPr>
            <a:r>
              <a:rPr lang="en-US" dirty="0"/>
              <a:t>Servers &amp; cloud platforms (Azure, AWS, </a:t>
            </a:r>
            <a:r>
              <a:rPr lang="en-US" dirty="0" err="1"/>
              <a:t>MindSphere</a:t>
            </a:r>
            <a:r>
              <a:rPr lang="en-US" dirty="0"/>
              <a:t>)</a:t>
            </a:r>
          </a:p>
          <a:p>
            <a:pPr eaLnBrk="0" fontAlgn="base" hangingPunct="0">
              <a:lnSpc>
                <a:spcPct val="100000"/>
              </a:lnSpc>
              <a:spcBef>
                <a:spcPct val="0"/>
              </a:spcBef>
              <a:spcAft>
                <a:spcPct val="0"/>
              </a:spcAft>
            </a:pPr>
            <a:r>
              <a:rPr lang="da-DK" dirty="0"/>
              <a:t>Software:</a:t>
            </a:r>
          </a:p>
          <a:p>
            <a:pPr lvl="1" eaLnBrk="0" fontAlgn="base" hangingPunct="0">
              <a:lnSpc>
                <a:spcPct val="100000"/>
              </a:lnSpc>
              <a:spcBef>
                <a:spcPct val="0"/>
              </a:spcBef>
              <a:spcAft>
                <a:spcPct val="0"/>
              </a:spcAft>
            </a:pPr>
            <a:r>
              <a:rPr lang="da-DK" b="1" dirty="0"/>
              <a:t>3D </a:t>
            </a:r>
            <a:r>
              <a:rPr lang="da-DK" b="1" dirty="0" err="1"/>
              <a:t>modeling</a:t>
            </a:r>
            <a:r>
              <a:rPr lang="da-DK" b="1" dirty="0"/>
              <a:t>:</a:t>
            </a:r>
            <a:r>
              <a:rPr lang="da-DK" dirty="0"/>
              <a:t> Autodesk </a:t>
            </a:r>
            <a:r>
              <a:rPr lang="da-DK" dirty="0" err="1"/>
              <a:t>Inventor</a:t>
            </a:r>
            <a:r>
              <a:rPr lang="da-DK" dirty="0"/>
              <a:t>, Fusion 360, </a:t>
            </a:r>
            <a:r>
              <a:rPr lang="da-DK" dirty="0" err="1"/>
              <a:t>SolidWorks</a:t>
            </a:r>
            <a:endParaRPr lang="da-DK" dirty="0"/>
          </a:p>
          <a:p>
            <a:pPr lvl="1" eaLnBrk="0" fontAlgn="base" hangingPunct="0">
              <a:lnSpc>
                <a:spcPct val="100000"/>
              </a:lnSpc>
              <a:spcBef>
                <a:spcPct val="0"/>
              </a:spcBef>
              <a:spcAft>
                <a:spcPct val="0"/>
              </a:spcAft>
            </a:pPr>
            <a:r>
              <a:rPr lang="da-DK" b="1" dirty="0"/>
              <a:t>Simulation:</a:t>
            </a:r>
            <a:r>
              <a:rPr lang="da-DK" dirty="0"/>
              <a:t> </a:t>
            </a:r>
            <a:r>
              <a:rPr lang="da-DK" dirty="0" err="1"/>
              <a:t>Ansys</a:t>
            </a:r>
            <a:r>
              <a:rPr lang="da-DK" dirty="0"/>
              <a:t>, COMSOL</a:t>
            </a:r>
          </a:p>
          <a:p>
            <a:pPr lvl="1" eaLnBrk="0" fontAlgn="base" hangingPunct="0">
              <a:lnSpc>
                <a:spcPct val="100000"/>
              </a:lnSpc>
              <a:spcBef>
                <a:spcPct val="0"/>
              </a:spcBef>
              <a:spcAft>
                <a:spcPct val="0"/>
              </a:spcAft>
            </a:pPr>
            <a:r>
              <a:rPr lang="en-US" b="1" dirty="0"/>
              <a:t>Data analysis &amp; visualization:</a:t>
            </a:r>
            <a:r>
              <a:rPr lang="en-US" dirty="0"/>
              <a:t> Power BI, Python, MATLAB</a:t>
            </a:r>
          </a:p>
          <a:p>
            <a:pPr lvl="1" eaLnBrk="0" fontAlgn="base" hangingPunct="0">
              <a:lnSpc>
                <a:spcPct val="100000"/>
              </a:lnSpc>
              <a:spcBef>
                <a:spcPct val="0"/>
              </a:spcBef>
              <a:spcAft>
                <a:spcPct val="0"/>
              </a:spcAft>
            </a:pPr>
            <a:r>
              <a:rPr lang="en-US" b="1" dirty="0"/>
              <a:t>Interactivity &amp; VR:</a:t>
            </a:r>
            <a:r>
              <a:rPr lang="en-US" dirty="0"/>
              <a:t> Unity, Unreal Engine</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marL="0" indent="0">
              <a:buNone/>
            </a:pPr>
            <a:endParaRPr lang="de-DE" dirty="0"/>
          </a:p>
          <a:p>
            <a:endParaRPr lang="de-DE" dirty="0"/>
          </a:p>
        </p:txBody>
      </p:sp>
      <p:sp>
        <p:nvSpPr>
          <p:cNvPr id="4" name="Rectangle 1">
            <a:extLst>
              <a:ext uri="{FF2B5EF4-FFF2-40B4-BE49-F238E27FC236}">
                <a16:creationId xmlns:a16="http://schemas.microsoft.com/office/drawing/2014/main" id="{7B3586F9-5512-CA67-6E53-27254978245D}"/>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58946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7114A-E4C7-785D-D17A-00B1C151750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BDA704E-F986-5C24-B7FC-2C82F46732B5}"/>
              </a:ext>
            </a:extLst>
          </p:cNvPr>
          <p:cNvSpPr>
            <a:spLocks noGrp="1"/>
          </p:cNvSpPr>
          <p:nvPr>
            <p:ph type="title"/>
          </p:nvPr>
        </p:nvSpPr>
        <p:spPr/>
        <p:txBody>
          <a:bodyPr/>
          <a:lstStyle/>
          <a:p>
            <a:r>
              <a:rPr lang="en-US" dirty="0"/>
              <a:t>The Future of Digital Twins</a:t>
            </a:r>
            <a:endParaRPr lang="de-DE" dirty="0">
              <a:solidFill>
                <a:srgbClr val="ECF5EB"/>
              </a:solidFill>
            </a:endParaRPr>
          </a:p>
        </p:txBody>
      </p:sp>
      <p:sp>
        <p:nvSpPr>
          <p:cNvPr id="3" name="Inhaltsplatzhalter 2">
            <a:extLst>
              <a:ext uri="{FF2B5EF4-FFF2-40B4-BE49-F238E27FC236}">
                <a16:creationId xmlns:a16="http://schemas.microsoft.com/office/drawing/2014/main" id="{8B9A75A5-6094-5A8B-75F4-C03A4C226B46}"/>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Intelligent </a:t>
            </a:r>
            <a:r>
              <a:rPr lang="da-DK" altLang="da-DK" dirty="0" err="1">
                <a:solidFill>
                  <a:schemeClr val="tx1"/>
                </a:solidFill>
              </a:rPr>
              <a:t>Twins</a:t>
            </a:r>
            <a:r>
              <a:rPr lang="da-DK" altLang="da-DK" dirty="0">
                <a:solidFill>
                  <a:schemeClr val="tx1"/>
                </a:solidFill>
              </a:rPr>
              <a:t> (AI + simulation)</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Predictive</a:t>
            </a:r>
            <a:r>
              <a:rPr lang="da-DK" altLang="da-DK" dirty="0">
                <a:solidFill>
                  <a:schemeClr val="tx1"/>
                </a:solidFill>
              </a:rPr>
              <a:t> “</a:t>
            </a:r>
            <a:r>
              <a:rPr lang="da-DK" altLang="da-DK" dirty="0" err="1">
                <a:solidFill>
                  <a:schemeClr val="tx1"/>
                </a:solidFill>
              </a:rPr>
              <a:t>crystal</a:t>
            </a:r>
            <a:r>
              <a:rPr lang="da-DK" altLang="da-DK" dirty="0">
                <a:solidFill>
                  <a:schemeClr val="tx1"/>
                </a:solidFill>
              </a:rPr>
              <a:t> ball” systems</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From </a:t>
            </a:r>
            <a:r>
              <a:rPr lang="da-DK" altLang="da-DK" dirty="0" err="1">
                <a:solidFill>
                  <a:schemeClr val="tx1"/>
                </a:solidFill>
              </a:rPr>
              <a:t>reflection</a:t>
            </a:r>
            <a:r>
              <a:rPr lang="da-DK" altLang="da-DK" dirty="0">
                <a:solidFill>
                  <a:schemeClr val="tx1"/>
                </a:solidFill>
              </a:rPr>
              <a:t> → </a:t>
            </a:r>
            <a:r>
              <a:rPr lang="da-DK" altLang="da-DK" dirty="0" err="1">
                <a:solidFill>
                  <a:schemeClr val="tx1"/>
                </a:solidFill>
              </a:rPr>
              <a:t>proactivity</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Decision-</a:t>
            </a:r>
            <a:r>
              <a:rPr lang="da-DK" altLang="da-DK" dirty="0" err="1">
                <a:solidFill>
                  <a:schemeClr val="tx1"/>
                </a:solidFill>
              </a:rPr>
              <a:t>making</a:t>
            </a:r>
            <a:r>
              <a:rPr lang="da-DK" altLang="da-DK" dirty="0">
                <a:solidFill>
                  <a:schemeClr val="tx1"/>
                </a:solidFill>
              </a:rPr>
              <a:t> partner</a:t>
            </a:r>
            <a:endParaRPr lang="de-DE" dirty="0"/>
          </a:p>
          <a:p>
            <a:endParaRPr lang="de-DE" dirty="0"/>
          </a:p>
        </p:txBody>
      </p:sp>
      <p:sp>
        <p:nvSpPr>
          <p:cNvPr id="4" name="Rectangle 1">
            <a:extLst>
              <a:ext uri="{FF2B5EF4-FFF2-40B4-BE49-F238E27FC236}">
                <a16:creationId xmlns:a16="http://schemas.microsoft.com/office/drawing/2014/main" id="{C20CC37D-D98D-94A2-4D27-80B37C861A62}"/>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573233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3B4834-61EB-3C5E-69DE-1E4C89CE69C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1CE2D8C-E144-643C-5558-EA27A16596A6}"/>
              </a:ext>
            </a:extLst>
          </p:cNvPr>
          <p:cNvSpPr>
            <a:spLocks noGrp="1"/>
          </p:cNvSpPr>
          <p:nvPr>
            <p:ph type="title"/>
          </p:nvPr>
        </p:nvSpPr>
        <p:spPr/>
        <p:txBody>
          <a:bodyPr/>
          <a:lstStyle/>
          <a:p>
            <a:r>
              <a:rPr lang="da-DK" dirty="0" err="1"/>
              <a:t>Conclusion</a:t>
            </a:r>
            <a:endParaRPr lang="de-DE" dirty="0">
              <a:solidFill>
                <a:srgbClr val="ECF5EB"/>
              </a:solidFill>
            </a:endParaRPr>
          </a:p>
        </p:txBody>
      </p:sp>
      <p:sp>
        <p:nvSpPr>
          <p:cNvPr id="3" name="Inhaltsplatzhalter 2">
            <a:extLst>
              <a:ext uri="{FF2B5EF4-FFF2-40B4-BE49-F238E27FC236}">
                <a16:creationId xmlns:a16="http://schemas.microsoft.com/office/drawing/2014/main" id="{013B5400-CC4E-C36A-B5CE-2FFC48517A21}"/>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Digital </a:t>
            </a:r>
            <a:r>
              <a:rPr lang="da-DK" altLang="da-DK" dirty="0" err="1">
                <a:solidFill>
                  <a:schemeClr val="tx1"/>
                </a:solidFill>
              </a:rPr>
              <a:t>Twins</a:t>
            </a:r>
            <a:r>
              <a:rPr lang="da-DK" altLang="da-DK" dirty="0">
                <a:solidFill>
                  <a:schemeClr val="tx1"/>
                </a:solidFill>
              </a:rPr>
              <a:t> = bridge </a:t>
            </a:r>
            <a:r>
              <a:rPr lang="da-DK" altLang="da-DK" dirty="0" err="1">
                <a:solidFill>
                  <a:schemeClr val="tx1"/>
                </a:solidFill>
              </a:rPr>
              <a:t>between</a:t>
            </a:r>
            <a:r>
              <a:rPr lang="da-DK" altLang="da-DK" dirty="0">
                <a:solidFill>
                  <a:schemeClr val="tx1"/>
                </a:solidFill>
              </a:rPr>
              <a:t> </a:t>
            </a:r>
            <a:r>
              <a:rPr lang="da-DK" altLang="da-DK" dirty="0" err="1">
                <a:solidFill>
                  <a:schemeClr val="tx1"/>
                </a:solidFill>
              </a:rPr>
              <a:t>concept</a:t>
            </a:r>
            <a:r>
              <a:rPr lang="da-DK" altLang="da-DK" dirty="0">
                <a:solidFill>
                  <a:schemeClr val="tx1"/>
                </a:solidFill>
              </a:rPr>
              <a:t> &amp; reality</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Useful</a:t>
            </a:r>
            <a:r>
              <a:rPr lang="da-DK" altLang="da-DK" dirty="0">
                <a:solidFill>
                  <a:schemeClr val="tx1"/>
                </a:solidFill>
              </a:rPr>
              <a:t> </a:t>
            </a:r>
            <a:r>
              <a:rPr lang="da-DK" altLang="da-DK" dirty="0" err="1">
                <a:solidFill>
                  <a:schemeClr val="tx1"/>
                </a:solidFill>
              </a:rPr>
              <a:t>across</a:t>
            </a:r>
            <a:r>
              <a:rPr lang="da-DK" altLang="da-DK" dirty="0">
                <a:solidFill>
                  <a:schemeClr val="tx1"/>
                </a:solidFill>
              </a:rPr>
              <a:t> </a:t>
            </a:r>
            <a:r>
              <a:rPr lang="da-DK" altLang="da-DK" dirty="0" err="1">
                <a:solidFill>
                  <a:schemeClr val="tx1"/>
                </a:solidFill>
              </a:rPr>
              <a:t>entire</a:t>
            </a:r>
            <a:r>
              <a:rPr lang="da-DK" altLang="da-DK" dirty="0">
                <a:solidFill>
                  <a:schemeClr val="tx1"/>
                </a:solidFill>
              </a:rPr>
              <a:t> </a:t>
            </a:r>
            <a:r>
              <a:rPr lang="da-DK" altLang="da-DK" dirty="0" err="1">
                <a:solidFill>
                  <a:schemeClr val="tx1"/>
                </a:solidFill>
              </a:rPr>
              <a:t>lifecycle</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Relevant for </a:t>
            </a:r>
            <a:r>
              <a:rPr lang="da-DK" altLang="da-DK" dirty="0" err="1">
                <a:solidFill>
                  <a:schemeClr val="tx1"/>
                </a:solidFill>
              </a:rPr>
              <a:t>both</a:t>
            </a:r>
            <a:r>
              <a:rPr lang="da-DK" altLang="da-DK" dirty="0">
                <a:solidFill>
                  <a:schemeClr val="tx1"/>
                </a:solidFill>
              </a:rPr>
              <a:t> </a:t>
            </a:r>
            <a:r>
              <a:rPr lang="da-DK" altLang="da-DK" dirty="0" err="1">
                <a:solidFill>
                  <a:schemeClr val="tx1"/>
                </a:solidFill>
              </a:rPr>
              <a:t>industry</a:t>
            </a:r>
            <a:r>
              <a:rPr lang="da-DK" altLang="da-DK" dirty="0">
                <a:solidFill>
                  <a:schemeClr val="tx1"/>
                </a:solidFill>
              </a:rPr>
              <a:t> &amp; </a:t>
            </a:r>
            <a:r>
              <a:rPr lang="da-DK" altLang="da-DK" dirty="0" err="1">
                <a:solidFill>
                  <a:schemeClr val="tx1"/>
                </a:solidFill>
              </a:rPr>
              <a:t>education</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From digital </a:t>
            </a:r>
            <a:r>
              <a:rPr lang="da-DK" altLang="da-DK" dirty="0" err="1">
                <a:solidFill>
                  <a:schemeClr val="tx1"/>
                </a:solidFill>
              </a:rPr>
              <a:t>mirror</a:t>
            </a:r>
            <a:r>
              <a:rPr lang="da-DK" altLang="da-DK" dirty="0">
                <a:solidFill>
                  <a:schemeClr val="tx1"/>
                </a:solidFill>
              </a:rPr>
              <a:t> → intelligent </a:t>
            </a:r>
            <a:r>
              <a:rPr lang="da-DK" altLang="da-DK" dirty="0" err="1">
                <a:solidFill>
                  <a:schemeClr val="tx1"/>
                </a:solidFill>
              </a:rPr>
              <a:t>collaborator</a:t>
            </a:r>
            <a:endParaRPr lang="de-DE" dirty="0"/>
          </a:p>
          <a:p>
            <a:endParaRPr lang="de-DE" dirty="0"/>
          </a:p>
        </p:txBody>
      </p:sp>
      <p:sp>
        <p:nvSpPr>
          <p:cNvPr id="4" name="Rectangle 1">
            <a:extLst>
              <a:ext uri="{FF2B5EF4-FFF2-40B4-BE49-F238E27FC236}">
                <a16:creationId xmlns:a16="http://schemas.microsoft.com/office/drawing/2014/main" id="{9A5E4575-032D-7676-8780-C0FDCBAFB2DD}"/>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130689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8B0CE-6A57-E80C-5AA7-8BF94DAE53E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810FDCD-A2B8-AED4-1230-F9CF21483F4B}"/>
              </a:ext>
            </a:extLst>
          </p:cNvPr>
          <p:cNvSpPr>
            <a:spLocks noGrp="1"/>
          </p:cNvSpPr>
          <p:nvPr>
            <p:ph type="title"/>
          </p:nvPr>
        </p:nvSpPr>
        <p:spPr/>
        <p:txBody>
          <a:bodyPr/>
          <a:lstStyle/>
          <a:p>
            <a:r>
              <a:rPr lang="da-DK" dirty="0" err="1"/>
              <a:t>Conclusion</a:t>
            </a:r>
            <a:endParaRPr lang="de-DE" dirty="0">
              <a:solidFill>
                <a:srgbClr val="ECF5EB"/>
              </a:solidFill>
            </a:endParaRPr>
          </a:p>
        </p:txBody>
      </p:sp>
      <p:pic>
        <p:nvPicPr>
          <p:cNvPr id="5" name="Pladsholder til indhold 4">
            <a:extLst>
              <a:ext uri="{FF2B5EF4-FFF2-40B4-BE49-F238E27FC236}">
                <a16:creationId xmlns:a16="http://schemas.microsoft.com/office/drawing/2014/main" id="{F720AAA9-39FD-7EBF-FB81-BA5BFC7EA16F}"/>
              </a:ext>
            </a:extLst>
          </p:cNvPr>
          <p:cNvPicPr>
            <a:picLocks noGrp="1" noChangeAspect="1"/>
          </p:cNvPicPr>
          <p:nvPr>
            <p:ph idx="1"/>
          </p:nvPr>
        </p:nvPicPr>
        <p:blipFill>
          <a:blip r:embed="rId3"/>
          <a:stretch>
            <a:fillRect/>
          </a:stretch>
        </p:blipFill>
        <p:spPr>
          <a:xfrm>
            <a:off x="1114464" y="1345355"/>
            <a:ext cx="7008131" cy="4662393"/>
          </a:xfrm>
          <a:prstGeom prst="rect">
            <a:avLst/>
          </a:prstGeom>
        </p:spPr>
      </p:pic>
      <p:sp>
        <p:nvSpPr>
          <p:cNvPr id="4" name="Rectangle 1">
            <a:extLst>
              <a:ext uri="{FF2B5EF4-FFF2-40B4-BE49-F238E27FC236}">
                <a16:creationId xmlns:a16="http://schemas.microsoft.com/office/drawing/2014/main" id="{98EB2973-E149-999D-8BC5-7E9C0E9727A0}"/>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82805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64F574-0CE6-5672-D9DF-BE8050D55C4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336C5AD3-9775-F162-494D-4082EB21F6A5}"/>
              </a:ext>
            </a:extLst>
          </p:cNvPr>
          <p:cNvSpPr>
            <a:spLocks noGrp="1"/>
          </p:cNvSpPr>
          <p:nvPr>
            <p:ph type="title"/>
          </p:nvPr>
        </p:nvSpPr>
        <p:spPr/>
        <p:txBody>
          <a:bodyPr/>
          <a:lstStyle/>
          <a:p>
            <a:r>
              <a:rPr lang="en-US" dirty="0"/>
              <a:t>What is a Digital Twin?</a:t>
            </a:r>
            <a:endParaRPr lang="de-DE" dirty="0">
              <a:solidFill>
                <a:srgbClr val="ECF5EB"/>
              </a:solidFill>
            </a:endParaRPr>
          </a:p>
        </p:txBody>
      </p:sp>
      <p:pic>
        <p:nvPicPr>
          <p:cNvPr id="4" name="Pladsholder til indhold 3">
            <a:extLst>
              <a:ext uri="{FF2B5EF4-FFF2-40B4-BE49-F238E27FC236}">
                <a16:creationId xmlns:a16="http://schemas.microsoft.com/office/drawing/2014/main" id="{510B76CB-D2A8-E8F9-504D-F08F74BC2AD6}"/>
              </a:ext>
            </a:extLst>
          </p:cNvPr>
          <p:cNvPicPr>
            <a:picLocks noGrp="1" noChangeAspect="1"/>
          </p:cNvPicPr>
          <p:nvPr>
            <p:ph idx="1"/>
          </p:nvPr>
        </p:nvPicPr>
        <p:blipFill>
          <a:blip r:embed="rId3"/>
          <a:stretch>
            <a:fillRect/>
          </a:stretch>
        </p:blipFill>
        <p:spPr>
          <a:xfrm>
            <a:off x="2698986" y="1825625"/>
            <a:ext cx="6543202" cy="4156075"/>
          </a:xfrm>
          <a:prstGeom prst="rect">
            <a:avLst/>
          </a:prstGeom>
        </p:spPr>
      </p:pic>
      <p:sp>
        <p:nvSpPr>
          <p:cNvPr id="6" name="Tekstfelt 5">
            <a:extLst>
              <a:ext uri="{FF2B5EF4-FFF2-40B4-BE49-F238E27FC236}">
                <a16:creationId xmlns:a16="http://schemas.microsoft.com/office/drawing/2014/main" id="{777F3F8B-1FAB-9034-3681-E4F4BCE110BA}"/>
              </a:ext>
            </a:extLst>
          </p:cNvPr>
          <p:cNvSpPr txBox="1"/>
          <p:nvPr/>
        </p:nvSpPr>
        <p:spPr>
          <a:xfrm>
            <a:off x="9165885" y="5058370"/>
            <a:ext cx="2954779" cy="923330"/>
          </a:xfrm>
          <a:prstGeom prst="rect">
            <a:avLst/>
          </a:prstGeom>
          <a:noFill/>
        </p:spPr>
        <p:txBody>
          <a:bodyPr wrap="square">
            <a:spAutoFit/>
          </a:bodyPr>
          <a:lstStyle/>
          <a:p>
            <a:r>
              <a:rPr lang="en-US" sz="1800" i="1" dirty="0">
                <a:effectLst/>
                <a:latin typeface="Aptos" panose="020B0004020202020204" pitchFamily="34" charset="0"/>
                <a:ea typeface="Aptos" panose="020B0004020202020204" pitchFamily="34" charset="0"/>
                <a:cs typeface="Times New Roman" panose="02020603050405020304" pitchFamily="18" charset="0"/>
              </a:rPr>
              <a:t>Digital Twins: Past, Present, and Future (2023) </a:t>
            </a:r>
          </a:p>
          <a:p>
            <a:r>
              <a:rPr lang="en-US" sz="1800" i="1" dirty="0">
                <a:effectLst/>
                <a:latin typeface="Aptos" panose="020B0004020202020204" pitchFamily="34" charset="0"/>
                <a:ea typeface="Aptos" panose="020B0004020202020204" pitchFamily="34" charset="0"/>
                <a:cs typeface="Times New Roman" panose="02020603050405020304" pitchFamily="18" charset="0"/>
              </a:rPr>
              <a:t>- Michael W. Grieves</a:t>
            </a:r>
            <a:endParaRPr lang="da-DK" dirty="0"/>
          </a:p>
        </p:txBody>
      </p:sp>
    </p:spTree>
    <p:extLst>
      <p:ext uri="{BB962C8B-B14F-4D97-AF65-F5344CB8AC3E}">
        <p14:creationId xmlns:p14="http://schemas.microsoft.com/office/powerpoint/2010/main" val="3665866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5B4F2D-9E2F-3779-250C-5A9E8EDC05B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1DE517B-ED29-1D51-1792-6C9A5949DD6E}"/>
              </a:ext>
            </a:extLst>
          </p:cNvPr>
          <p:cNvSpPr>
            <a:spLocks noGrp="1"/>
          </p:cNvSpPr>
          <p:nvPr>
            <p:ph type="title"/>
          </p:nvPr>
        </p:nvSpPr>
        <p:spPr/>
        <p:txBody>
          <a:bodyPr/>
          <a:lstStyle/>
          <a:p>
            <a:r>
              <a:rPr lang="da-DK" dirty="0"/>
              <a:t>Digital </a:t>
            </a:r>
            <a:r>
              <a:rPr lang="da-DK" dirty="0" err="1"/>
              <a:t>Representations</a:t>
            </a:r>
            <a:endParaRPr lang="de-DE" dirty="0">
              <a:solidFill>
                <a:srgbClr val="ECF5EB"/>
              </a:solidFill>
            </a:endParaRPr>
          </a:p>
        </p:txBody>
      </p:sp>
      <p:sp>
        <p:nvSpPr>
          <p:cNvPr id="3" name="Inhaltsplatzhalter 2">
            <a:extLst>
              <a:ext uri="{FF2B5EF4-FFF2-40B4-BE49-F238E27FC236}">
                <a16:creationId xmlns:a16="http://schemas.microsoft.com/office/drawing/2014/main" id="{BAC5B3C8-62B6-C70C-F7A0-7E3ECEBDECEB}"/>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Digital Model (digital → </a:t>
            </a:r>
            <a:r>
              <a:rPr lang="da-DK" altLang="da-DK" dirty="0" err="1">
                <a:solidFill>
                  <a:schemeClr val="tx1"/>
                </a:solidFill>
              </a:rPr>
              <a:t>physical</a:t>
            </a:r>
            <a:r>
              <a:rPr lang="da-DK" altLang="da-DK" dirty="0">
                <a:solidFill>
                  <a:schemeClr val="tx1"/>
                </a:solidFill>
              </a:rPr>
              <a: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Digital </a:t>
            </a:r>
            <a:r>
              <a:rPr lang="da-DK" altLang="da-DK" dirty="0" err="1">
                <a:solidFill>
                  <a:schemeClr val="tx1"/>
                </a:solidFill>
              </a:rPr>
              <a:t>Shadow</a:t>
            </a:r>
            <a:r>
              <a:rPr lang="da-DK" altLang="da-DK" dirty="0">
                <a:solidFill>
                  <a:schemeClr val="tx1"/>
                </a:solidFill>
              </a:rPr>
              <a:t> (</a:t>
            </a:r>
            <a:r>
              <a:rPr lang="da-DK" altLang="da-DK" dirty="0" err="1">
                <a:solidFill>
                  <a:schemeClr val="tx1"/>
                </a:solidFill>
              </a:rPr>
              <a:t>physical</a:t>
            </a:r>
            <a:r>
              <a:rPr lang="da-DK" altLang="da-DK" dirty="0">
                <a:solidFill>
                  <a:schemeClr val="tx1"/>
                </a:solidFill>
              </a:rPr>
              <a:t> → digital)</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Digital </a:t>
            </a:r>
            <a:r>
              <a:rPr lang="da-DK" altLang="da-DK" dirty="0" err="1">
                <a:solidFill>
                  <a:schemeClr val="tx1"/>
                </a:solidFill>
              </a:rPr>
              <a:t>Twin</a:t>
            </a:r>
            <a:r>
              <a:rPr lang="da-DK" altLang="da-DK" dirty="0">
                <a:solidFill>
                  <a:schemeClr val="tx1"/>
                </a:solidFill>
              </a:rPr>
              <a:t> (</a:t>
            </a:r>
            <a:r>
              <a:rPr lang="da-DK" altLang="da-DK" dirty="0" err="1">
                <a:solidFill>
                  <a:schemeClr val="tx1"/>
                </a:solidFill>
              </a:rPr>
              <a:t>two-way</a:t>
            </a:r>
            <a:r>
              <a:rPr lang="da-DK" altLang="da-DK" dirty="0">
                <a:solidFill>
                  <a:schemeClr val="tx1"/>
                </a:solidFill>
              </a:rPr>
              <a:t> sync)</a:t>
            </a:r>
          </a:p>
          <a:p>
            <a:pPr marL="0" indent="0">
              <a:buNone/>
            </a:pPr>
            <a:endParaRPr lang="de-DE" dirty="0"/>
          </a:p>
          <a:p>
            <a:endParaRPr lang="de-DE" dirty="0"/>
          </a:p>
        </p:txBody>
      </p:sp>
      <p:sp>
        <p:nvSpPr>
          <p:cNvPr id="7" name="Rectangle 4">
            <a:extLst>
              <a:ext uri="{FF2B5EF4-FFF2-40B4-BE49-F238E27FC236}">
                <a16:creationId xmlns:a16="http://schemas.microsoft.com/office/drawing/2014/main" id="{F1D94C1E-F263-5E7F-6CBC-0A8B051B78B5}"/>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763464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9A397-3BA4-3A3A-3944-E3AC4A0520F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040B727-C632-FAF5-BAF1-A81AC917774B}"/>
              </a:ext>
            </a:extLst>
          </p:cNvPr>
          <p:cNvSpPr>
            <a:spLocks noGrp="1"/>
          </p:cNvSpPr>
          <p:nvPr>
            <p:ph type="title"/>
          </p:nvPr>
        </p:nvSpPr>
        <p:spPr/>
        <p:txBody>
          <a:bodyPr/>
          <a:lstStyle/>
          <a:p>
            <a:r>
              <a:rPr lang="da-DK" dirty="0" err="1"/>
              <a:t>Historical</a:t>
            </a:r>
            <a:r>
              <a:rPr lang="da-DK" dirty="0"/>
              <a:t> Background</a:t>
            </a:r>
            <a:endParaRPr lang="de-DE" dirty="0">
              <a:solidFill>
                <a:srgbClr val="ECF5EB"/>
              </a:solidFill>
            </a:endParaRPr>
          </a:p>
        </p:txBody>
      </p:sp>
      <p:sp>
        <p:nvSpPr>
          <p:cNvPr id="3" name="Inhaltsplatzhalter 2">
            <a:extLst>
              <a:ext uri="{FF2B5EF4-FFF2-40B4-BE49-F238E27FC236}">
                <a16:creationId xmlns:a16="http://schemas.microsoft.com/office/drawing/2014/main" id="{C189D76A-DB42-57AA-E667-26266DD679E5}"/>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Apollo 13 – </a:t>
            </a:r>
            <a:r>
              <a:rPr lang="da-DK" altLang="da-DK" dirty="0" err="1">
                <a:solidFill>
                  <a:schemeClr val="tx1"/>
                </a:solidFill>
              </a:rPr>
              <a:t>early</a:t>
            </a:r>
            <a:r>
              <a:rPr lang="da-DK" altLang="da-DK" dirty="0">
                <a:solidFill>
                  <a:schemeClr val="tx1"/>
                </a:solidFill>
              </a:rPr>
              <a:t> “</a:t>
            </a:r>
            <a:r>
              <a:rPr lang="da-DK" altLang="da-DK" dirty="0" err="1">
                <a:solidFill>
                  <a:schemeClr val="tx1"/>
                </a:solidFill>
              </a:rPr>
              <a:t>proto</a:t>
            </a:r>
            <a:r>
              <a:rPr lang="da-DK" altLang="da-DK" dirty="0">
                <a:solidFill>
                  <a:schemeClr val="tx1"/>
                </a:solidFill>
              </a:rPr>
              <a:t> </a:t>
            </a:r>
            <a:r>
              <a:rPr lang="da-DK" altLang="da-DK" dirty="0" err="1">
                <a:solidFill>
                  <a:schemeClr val="tx1"/>
                </a:solidFill>
              </a:rPr>
              <a:t>twin</a:t>
            </a:r>
            <a:r>
              <a:rPr lang="da-DK" altLang="da-DK" dirty="0">
                <a:solidFill>
                  <a:schemeClr val="tx1"/>
                </a:solidFill>
              </a:rPr>
              <a: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Computer simulations (Von Neumann, </a:t>
            </a:r>
            <a:r>
              <a:rPr lang="da-DK" altLang="da-DK" dirty="0" err="1">
                <a:solidFill>
                  <a:schemeClr val="tx1"/>
                </a:solidFill>
              </a:rPr>
              <a:t>Ulam</a:t>
            </a:r>
            <a:r>
              <a:rPr lang="da-DK" altLang="da-DK" dirty="0">
                <a:solidFill>
                  <a:schemeClr val="tx1"/>
                </a:solidFill>
              </a:rPr>
              <a:t>, </a:t>
            </a:r>
            <a:r>
              <a:rPr lang="da-DK" altLang="da-DK" dirty="0" err="1">
                <a:solidFill>
                  <a:schemeClr val="tx1"/>
                </a:solidFill>
              </a:rPr>
              <a:t>Shakey</a:t>
            </a:r>
            <a:r>
              <a:rPr lang="da-DK" altLang="da-DK" dirty="0">
                <a:solidFill>
                  <a:schemeClr val="tx1"/>
                </a:solidFill>
              </a:rPr>
              <a:t> robot)</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a:solidFill>
                  <a:schemeClr val="tx1"/>
                </a:solidFill>
              </a:rPr>
              <a:t>First </a:t>
            </a:r>
            <a:r>
              <a:rPr lang="da-DK" altLang="da-DK" dirty="0" err="1">
                <a:solidFill>
                  <a:schemeClr val="tx1"/>
                </a:solidFill>
              </a:rPr>
              <a:t>use</a:t>
            </a:r>
            <a:r>
              <a:rPr lang="da-DK" altLang="da-DK" dirty="0">
                <a:solidFill>
                  <a:schemeClr val="tx1"/>
                </a:solidFill>
              </a:rPr>
              <a:t> of the term (1997)</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Defined</a:t>
            </a:r>
            <a:r>
              <a:rPr lang="da-DK" altLang="da-DK" dirty="0">
                <a:solidFill>
                  <a:schemeClr val="tx1"/>
                </a:solidFill>
              </a:rPr>
              <a:t> in 2002, </a:t>
            </a:r>
            <a:r>
              <a:rPr lang="da-DK" altLang="da-DK" dirty="0" err="1">
                <a:solidFill>
                  <a:schemeClr val="tx1"/>
                </a:solidFill>
              </a:rPr>
              <a:t>widely</a:t>
            </a:r>
            <a:r>
              <a:rPr lang="da-DK" altLang="da-DK" dirty="0">
                <a:solidFill>
                  <a:schemeClr val="tx1"/>
                </a:solidFill>
              </a:rPr>
              <a:t> </a:t>
            </a:r>
            <a:r>
              <a:rPr lang="da-DK" altLang="da-DK" dirty="0" err="1">
                <a:solidFill>
                  <a:schemeClr val="tx1"/>
                </a:solidFill>
              </a:rPr>
              <a:t>adopted</a:t>
            </a:r>
            <a:r>
              <a:rPr lang="da-DK" altLang="da-DK" dirty="0">
                <a:solidFill>
                  <a:schemeClr val="tx1"/>
                </a:solidFill>
              </a:rPr>
              <a:t> by 2018</a:t>
            </a:r>
          </a:p>
          <a:p>
            <a:endParaRPr lang="de-DE" dirty="0"/>
          </a:p>
        </p:txBody>
      </p:sp>
      <p:sp>
        <p:nvSpPr>
          <p:cNvPr id="4" name="Rectangle 1">
            <a:extLst>
              <a:ext uri="{FF2B5EF4-FFF2-40B4-BE49-F238E27FC236}">
                <a16:creationId xmlns:a16="http://schemas.microsoft.com/office/drawing/2014/main" id="{B7800A40-5E6D-3B58-5530-FD2881290076}"/>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01565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9D41A7-6020-C284-B49F-B144512949E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5F6E642-33CF-B003-6E20-938DC99C5A40}"/>
              </a:ext>
            </a:extLst>
          </p:cNvPr>
          <p:cNvSpPr>
            <a:spLocks noGrp="1"/>
          </p:cNvSpPr>
          <p:nvPr>
            <p:ph type="title"/>
          </p:nvPr>
        </p:nvSpPr>
        <p:spPr/>
        <p:txBody>
          <a:bodyPr/>
          <a:lstStyle/>
          <a:p>
            <a:r>
              <a:rPr lang="da-DK" dirty="0"/>
              <a:t>Types of Digital </a:t>
            </a:r>
            <a:r>
              <a:rPr lang="da-DK" dirty="0" err="1"/>
              <a:t>Twins</a:t>
            </a:r>
            <a:endParaRPr lang="de-DE" dirty="0">
              <a:solidFill>
                <a:srgbClr val="ECF5EB"/>
              </a:solidFill>
            </a:endParaRPr>
          </a:p>
        </p:txBody>
      </p:sp>
      <p:sp>
        <p:nvSpPr>
          <p:cNvPr id="3" name="Inhaltsplatzhalter 2">
            <a:extLst>
              <a:ext uri="{FF2B5EF4-FFF2-40B4-BE49-F238E27FC236}">
                <a16:creationId xmlns:a16="http://schemas.microsoft.com/office/drawing/2014/main" id="{3262A9A8-7A23-EDCB-7D9C-7C67E44E7F86}"/>
              </a:ext>
            </a:extLst>
          </p:cNvPr>
          <p:cNvSpPr>
            <a:spLocks noGrp="1"/>
          </p:cNvSpPr>
          <p:nvPr>
            <p:ph idx="1"/>
          </p:nvPr>
        </p:nvSpPr>
        <p:spPr/>
        <p:txBody>
          <a:bodyPr/>
          <a:lstStyle/>
          <a:p>
            <a:pPr eaLnBrk="0" fontAlgn="base" hangingPunct="0">
              <a:lnSpc>
                <a:spcPct val="100000"/>
              </a:lnSpc>
              <a:spcBef>
                <a:spcPct val="0"/>
              </a:spcBef>
              <a:spcAft>
                <a:spcPct val="0"/>
              </a:spcAft>
            </a:pPr>
            <a:r>
              <a:rPr lang="da-DK" altLang="da-DK" dirty="0">
                <a:solidFill>
                  <a:schemeClr val="tx1"/>
                </a:solidFill>
              </a:rPr>
              <a:t>Prototype (DTP) – virtual design/</a:t>
            </a:r>
            <a:r>
              <a:rPr lang="da-DK" altLang="da-DK" dirty="0" err="1">
                <a:solidFill>
                  <a:schemeClr val="tx1"/>
                </a:solidFill>
              </a:rPr>
              <a:t>testing</a:t>
            </a:r>
            <a:endParaRPr lang="da-DK" altLang="da-DK" dirty="0">
              <a:solidFill>
                <a:schemeClr val="tx1"/>
              </a:solidFill>
            </a:endParaRP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Instance</a:t>
            </a:r>
            <a:r>
              <a:rPr lang="da-DK" altLang="da-DK" dirty="0">
                <a:solidFill>
                  <a:schemeClr val="tx1"/>
                </a:solidFill>
              </a:rPr>
              <a:t> (DTI) – </a:t>
            </a:r>
            <a:r>
              <a:rPr lang="da-DK" altLang="da-DK" dirty="0" err="1">
                <a:solidFill>
                  <a:schemeClr val="tx1"/>
                </a:solidFill>
              </a:rPr>
              <a:t>specific</a:t>
            </a:r>
            <a:r>
              <a:rPr lang="da-DK" altLang="da-DK" dirty="0">
                <a:solidFill>
                  <a:schemeClr val="tx1"/>
                </a:solidFill>
              </a:rPr>
              <a:t> unit with data</a:t>
            </a:r>
          </a:p>
          <a:p>
            <a:pPr eaLnBrk="0" fontAlgn="base" hangingPunct="0">
              <a:lnSpc>
                <a:spcPct val="100000"/>
              </a:lnSpc>
              <a:spcBef>
                <a:spcPct val="0"/>
              </a:spcBef>
              <a:spcAft>
                <a:spcPct val="0"/>
              </a:spcAft>
            </a:pPr>
            <a:endParaRPr lang="da-DK" altLang="da-DK" dirty="0">
              <a:solidFill>
                <a:schemeClr val="tx1"/>
              </a:solidFill>
            </a:endParaRPr>
          </a:p>
          <a:p>
            <a:pPr eaLnBrk="0" fontAlgn="base" hangingPunct="0">
              <a:lnSpc>
                <a:spcPct val="100000"/>
              </a:lnSpc>
              <a:spcBef>
                <a:spcPct val="0"/>
              </a:spcBef>
              <a:spcAft>
                <a:spcPct val="0"/>
              </a:spcAft>
            </a:pPr>
            <a:r>
              <a:rPr lang="da-DK" altLang="da-DK" dirty="0" err="1">
                <a:solidFill>
                  <a:schemeClr val="tx1"/>
                </a:solidFill>
              </a:rPr>
              <a:t>Aggregate</a:t>
            </a:r>
            <a:r>
              <a:rPr lang="da-DK" altLang="da-DK" dirty="0">
                <a:solidFill>
                  <a:schemeClr val="tx1"/>
                </a:solidFill>
              </a:rPr>
              <a:t> (DTA) – </a:t>
            </a:r>
            <a:r>
              <a:rPr lang="da-DK" altLang="da-DK" dirty="0" err="1">
                <a:solidFill>
                  <a:schemeClr val="tx1"/>
                </a:solidFill>
              </a:rPr>
              <a:t>collection</a:t>
            </a:r>
            <a:r>
              <a:rPr lang="da-DK" altLang="da-DK" dirty="0">
                <a:solidFill>
                  <a:schemeClr val="tx1"/>
                </a:solidFill>
              </a:rPr>
              <a:t> of </a:t>
            </a:r>
            <a:r>
              <a:rPr lang="da-DK" altLang="da-DK" dirty="0" err="1">
                <a:solidFill>
                  <a:schemeClr val="tx1"/>
                </a:solidFill>
              </a:rPr>
              <a:t>DTIs</a:t>
            </a:r>
            <a:r>
              <a:rPr lang="da-DK" altLang="da-DK" dirty="0">
                <a:solidFill>
                  <a:schemeClr val="tx1"/>
                </a:solidFill>
              </a:rPr>
              <a:t>, </a:t>
            </a:r>
            <a:r>
              <a:rPr lang="da-DK" altLang="da-DK" dirty="0" err="1">
                <a:solidFill>
                  <a:schemeClr val="tx1"/>
                </a:solidFill>
              </a:rPr>
              <a:t>predictive</a:t>
            </a:r>
            <a:r>
              <a:rPr lang="da-DK" altLang="da-DK" dirty="0">
                <a:solidFill>
                  <a:schemeClr val="tx1"/>
                </a:solidFill>
              </a:rPr>
              <a:t> </a:t>
            </a:r>
            <a:r>
              <a:rPr lang="da-DK" altLang="da-DK" dirty="0" err="1">
                <a:solidFill>
                  <a:schemeClr val="tx1"/>
                </a:solidFill>
              </a:rPr>
              <a:t>analytics</a:t>
            </a:r>
            <a:endParaRPr lang="da-DK" altLang="da-DK" dirty="0">
              <a:solidFill>
                <a:schemeClr val="tx1"/>
              </a:solidFill>
            </a:endParaRPr>
          </a:p>
          <a:p>
            <a:endParaRPr lang="de-DE" dirty="0"/>
          </a:p>
        </p:txBody>
      </p:sp>
      <p:sp>
        <p:nvSpPr>
          <p:cNvPr id="4" name="Rectangle 1">
            <a:extLst>
              <a:ext uri="{FF2B5EF4-FFF2-40B4-BE49-F238E27FC236}">
                <a16:creationId xmlns:a16="http://schemas.microsoft.com/office/drawing/2014/main" id="{CD650742-CC4D-C0D8-BC99-C39FBFAB46F2}"/>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99128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BE067-17EF-1FD2-F829-7A453B01DBE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CABBE1-06BB-153D-0192-96A78BDC4CDF}"/>
              </a:ext>
            </a:extLst>
          </p:cNvPr>
          <p:cNvSpPr>
            <a:spLocks noGrp="1"/>
          </p:cNvSpPr>
          <p:nvPr>
            <p:ph type="title"/>
          </p:nvPr>
        </p:nvSpPr>
        <p:spPr/>
        <p:txBody>
          <a:bodyPr/>
          <a:lstStyle/>
          <a:p>
            <a:r>
              <a:rPr lang="de-DE" dirty="0">
                <a:solidFill>
                  <a:srgbClr val="0E2841"/>
                </a:solidFill>
              </a:rPr>
              <a:t>Examples </a:t>
            </a:r>
            <a:r>
              <a:rPr lang="de-DE" dirty="0" err="1">
                <a:solidFill>
                  <a:srgbClr val="0E2841"/>
                </a:solidFill>
              </a:rPr>
              <a:t>of</a:t>
            </a:r>
            <a:r>
              <a:rPr lang="de-DE" dirty="0">
                <a:solidFill>
                  <a:srgbClr val="0E2841"/>
                </a:solidFill>
              </a:rPr>
              <a:t> Digital Twins</a:t>
            </a:r>
          </a:p>
        </p:txBody>
      </p:sp>
      <p:pic>
        <p:nvPicPr>
          <p:cNvPr id="5" name="Grafik 4">
            <a:extLst>
              <a:ext uri="{FF2B5EF4-FFF2-40B4-BE49-F238E27FC236}">
                <a16:creationId xmlns:a16="http://schemas.microsoft.com/office/drawing/2014/main" id="{DC218A2A-8812-DDD4-8CCB-35000E77684C}"/>
              </a:ext>
            </a:extLst>
          </p:cNvPr>
          <p:cNvPicPr>
            <a:picLocks noChangeAspect="1"/>
          </p:cNvPicPr>
          <p:nvPr/>
        </p:nvPicPr>
        <p:blipFill>
          <a:blip r:embed="rId2">
            <a:extLst>
              <a:ext uri="{28A0092B-C50C-407E-A947-70E740481C1C}">
                <a14:useLocalDpi xmlns:a14="http://schemas.microsoft.com/office/drawing/2010/main" val="0"/>
              </a:ext>
            </a:extLst>
          </a:blip>
          <a:srcRect l="5203" r="5203"/>
          <a:stretch/>
        </p:blipFill>
        <p:spPr>
          <a:xfrm>
            <a:off x="307068" y="1265439"/>
            <a:ext cx="3563087" cy="2294884"/>
          </a:xfrm>
          <a:prstGeom prst="rect">
            <a:avLst/>
          </a:prstGeom>
          <a:ln>
            <a:noFill/>
          </a:ln>
          <a:effectLst>
            <a:outerShdw blurRad="292100" dist="139700" dir="2700000" algn="tl" rotWithShape="0">
              <a:srgbClr val="333333">
                <a:alpha val="65000"/>
              </a:srgbClr>
            </a:outerShdw>
          </a:effectLst>
        </p:spPr>
      </p:pic>
      <p:pic>
        <p:nvPicPr>
          <p:cNvPr id="6" name="Grafik 5">
            <a:extLst>
              <a:ext uri="{FF2B5EF4-FFF2-40B4-BE49-F238E27FC236}">
                <a16:creationId xmlns:a16="http://schemas.microsoft.com/office/drawing/2014/main" id="{E1A43F39-E217-320C-E651-3DA18091254E}"/>
              </a:ext>
            </a:extLst>
          </p:cNvPr>
          <p:cNvPicPr>
            <a:picLocks noChangeAspect="1"/>
          </p:cNvPicPr>
          <p:nvPr/>
        </p:nvPicPr>
        <p:blipFill>
          <a:blip r:embed="rId3">
            <a:extLst>
              <a:ext uri="{28A0092B-C50C-407E-A947-70E740481C1C}">
                <a14:useLocalDpi xmlns:a14="http://schemas.microsoft.com/office/drawing/2010/main" val="0"/>
              </a:ext>
            </a:extLst>
          </a:blip>
          <a:srcRect l="9007" t="22669"/>
          <a:stretch/>
        </p:blipFill>
        <p:spPr>
          <a:xfrm>
            <a:off x="307068" y="3637261"/>
            <a:ext cx="4408350" cy="2294884"/>
          </a:xfrm>
          <a:prstGeom prst="rect">
            <a:avLst/>
          </a:prstGeom>
          <a:ln>
            <a:noFill/>
          </a:ln>
          <a:effectLst>
            <a:outerShdw blurRad="292100" dist="139700" dir="2700000" algn="tl" rotWithShape="0">
              <a:srgbClr val="333333">
                <a:alpha val="65000"/>
              </a:srgbClr>
            </a:outerShdw>
          </a:effectLst>
        </p:spPr>
      </p:pic>
      <p:pic>
        <p:nvPicPr>
          <p:cNvPr id="7" name="Grafik 6">
            <a:extLst>
              <a:ext uri="{FF2B5EF4-FFF2-40B4-BE49-F238E27FC236}">
                <a16:creationId xmlns:a16="http://schemas.microsoft.com/office/drawing/2014/main" id="{C7A2C436-4E7A-1A3A-0DD6-E3B41CDD6E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1237" y="2511599"/>
            <a:ext cx="4888448" cy="3190531"/>
          </a:xfrm>
          <a:prstGeom prst="rect">
            <a:avLst/>
          </a:prstGeom>
          <a:ln>
            <a:noFill/>
          </a:ln>
          <a:effectLst>
            <a:outerShdw blurRad="292100" dist="139700" dir="2700000" algn="tl" rotWithShape="0">
              <a:srgbClr val="333333">
                <a:alpha val="65000"/>
              </a:srgbClr>
            </a:outerShdw>
          </a:effectLst>
        </p:spPr>
      </p:pic>
      <p:sp>
        <p:nvSpPr>
          <p:cNvPr id="3" name="Inhaltsplatzhalter 2">
            <a:extLst>
              <a:ext uri="{FF2B5EF4-FFF2-40B4-BE49-F238E27FC236}">
                <a16:creationId xmlns:a16="http://schemas.microsoft.com/office/drawing/2014/main" id="{1C57D128-A9B5-0784-B8BB-E5D6687ED6CF}"/>
              </a:ext>
            </a:extLst>
          </p:cNvPr>
          <p:cNvSpPr>
            <a:spLocks noGrp="1"/>
          </p:cNvSpPr>
          <p:nvPr>
            <p:ph idx="1"/>
          </p:nvPr>
        </p:nvSpPr>
        <p:spPr>
          <a:xfrm>
            <a:off x="999376" y="5411938"/>
            <a:ext cx="3610168" cy="624900"/>
          </a:xfrm>
          <a:solidFill>
            <a:schemeClr val="bg1">
              <a:lumMod val="75000"/>
              <a:alpha val="78000"/>
            </a:schemeClr>
          </a:solidFill>
        </p:spPr>
        <p:txBody>
          <a:bodyPr vert="horz" lIns="91440" tIns="45720" rIns="91440" bIns="45720" rtlCol="0" anchor="t">
            <a:noAutofit/>
          </a:bodyPr>
          <a:lstStyle/>
          <a:p>
            <a:pPr marL="0" indent="0" algn="ctr">
              <a:buNone/>
            </a:pPr>
            <a:r>
              <a:rPr lang="de-DE" sz="1900" dirty="0"/>
              <a:t>conveyor belt </a:t>
            </a:r>
          </a:p>
          <a:p>
            <a:pPr marL="0" indent="0" algn="ctr">
              <a:buNone/>
            </a:pPr>
            <a:r>
              <a:rPr lang="de-DE" sz="1900" dirty="0"/>
              <a:t>with light beams</a:t>
            </a:r>
          </a:p>
          <a:p>
            <a:pPr marL="0" indent="0" algn="ctr">
              <a:buNone/>
            </a:pPr>
            <a:endParaRPr lang="de-DE" sz="1900" dirty="0"/>
          </a:p>
        </p:txBody>
      </p:sp>
      <p:sp>
        <p:nvSpPr>
          <p:cNvPr id="4" name="Inhaltsplatzhalter 2">
            <a:extLst>
              <a:ext uri="{FF2B5EF4-FFF2-40B4-BE49-F238E27FC236}">
                <a16:creationId xmlns:a16="http://schemas.microsoft.com/office/drawing/2014/main" id="{D076026E-32C5-F8FA-A9FB-1FD5E8B74523}"/>
              </a:ext>
            </a:extLst>
          </p:cNvPr>
          <p:cNvSpPr txBox="1">
            <a:spLocks/>
          </p:cNvSpPr>
          <p:nvPr/>
        </p:nvSpPr>
        <p:spPr>
          <a:xfrm>
            <a:off x="7476584" y="5189213"/>
            <a:ext cx="2902808" cy="535175"/>
          </a:xfrm>
          <a:prstGeom prst="rect">
            <a:avLst/>
          </a:prstGeom>
          <a:solidFill>
            <a:schemeClr val="bg1">
              <a:lumMod val="75000"/>
              <a:alpha val="78000"/>
            </a:schemeClr>
          </a:solidFill>
        </p:spPr>
        <p:txBody>
          <a:bodyPr vert="horz" lIns="91440" tIns="45720" rIns="91440" bIns="45720" rtlCol="0" anchor="t">
            <a:normAutofit/>
          </a:bodyPr>
          <a:lstStyle>
            <a:lvl1pPr indent="0" algn="ctr">
              <a:lnSpc>
                <a:spcPct val="90000"/>
              </a:lnSpc>
              <a:spcBef>
                <a:spcPts val="1000"/>
              </a:spcBef>
              <a:buFont typeface="Wingdings" panose="05000000000000000000" pitchFamily="2" charset="2"/>
              <a:buNone/>
              <a:defRPr lang="de-DE" sz="2000" smtClean="0">
                <a:solidFill>
                  <a:schemeClr val="tx2"/>
                </a:solidFill>
              </a:defRPr>
            </a:lvl1pPr>
            <a:lvl2pPr marL="685800" indent="-228600">
              <a:lnSpc>
                <a:spcPct val="90000"/>
              </a:lnSpc>
              <a:spcBef>
                <a:spcPts val="500"/>
              </a:spcBef>
              <a:buFont typeface="Wingdings" panose="05000000000000000000" pitchFamily="2" charset="2"/>
              <a:buChar char="§"/>
              <a:defRPr lang="de-DE" sz="2400" smtClean="0"/>
            </a:lvl2pPr>
            <a:lvl3pPr marL="1143000" indent="-228600">
              <a:lnSpc>
                <a:spcPct val="90000"/>
              </a:lnSpc>
              <a:spcBef>
                <a:spcPts val="500"/>
              </a:spcBef>
              <a:buFont typeface="Wingdings" panose="05000000000000000000" pitchFamily="2" charset="2"/>
              <a:buChar char="§"/>
              <a:defRPr lang="de-DE" sz="2000" smtClean="0"/>
            </a:lvl3pPr>
            <a:lvl4pPr marL="1600200" indent="-228600">
              <a:lnSpc>
                <a:spcPct val="90000"/>
              </a:lnSpc>
              <a:spcBef>
                <a:spcPts val="500"/>
              </a:spcBef>
              <a:buFont typeface="Wingdings" panose="05000000000000000000" pitchFamily="2" charset="2"/>
              <a:buChar char="§"/>
              <a:defRPr lang="de-DE" smtClean="0"/>
            </a:lvl4pPr>
            <a:lvl5pPr marL="2057400" indent="-228600">
              <a:lnSpc>
                <a:spcPct val="90000"/>
              </a:lnSpc>
              <a:spcBef>
                <a:spcPts val="500"/>
              </a:spcBef>
              <a:buFont typeface="Wingdings" panose="05000000000000000000" pitchFamily="2" charset="2"/>
              <a:buChar char="§"/>
              <a:defRPr lang="de-DE" smtClean="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rPr>
              <a:t>workpiece handling</a:t>
            </a: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endParaRPr>
          </a:p>
        </p:txBody>
      </p:sp>
      <p:sp>
        <p:nvSpPr>
          <p:cNvPr id="9" name="Inhaltsplatzhalter 2">
            <a:extLst>
              <a:ext uri="{FF2B5EF4-FFF2-40B4-BE49-F238E27FC236}">
                <a16:creationId xmlns:a16="http://schemas.microsoft.com/office/drawing/2014/main" id="{C9D4F945-AE70-80AE-61CD-D4BAAF9F3531}"/>
              </a:ext>
            </a:extLst>
          </p:cNvPr>
          <p:cNvSpPr txBox="1">
            <a:spLocks/>
          </p:cNvSpPr>
          <p:nvPr/>
        </p:nvSpPr>
        <p:spPr>
          <a:xfrm>
            <a:off x="559990" y="2976956"/>
            <a:ext cx="2879520" cy="583367"/>
          </a:xfrm>
          <a:prstGeom prst="rect">
            <a:avLst/>
          </a:prstGeom>
          <a:solidFill>
            <a:schemeClr val="bg1">
              <a:lumMod val="75000"/>
              <a:alpha val="78000"/>
            </a:schemeClr>
          </a:solidFill>
        </p:spPr>
        <p:txBody>
          <a:bodyPr vert="horz" lIns="91440" tIns="45720" rIns="91440" bIns="45720" rtlCol="0" anchor="t">
            <a:normAutofit/>
          </a:bodyPr>
          <a:lstStyle>
            <a:defPPr>
              <a:defRPr lang="de-DE"/>
            </a:defPPr>
            <a:lvl1pPr indent="0" algn="ctr">
              <a:lnSpc>
                <a:spcPct val="90000"/>
              </a:lnSpc>
              <a:spcBef>
                <a:spcPts val="1000"/>
              </a:spcBef>
              <a:buFont typeface="Wingdings" panose="05000000000000000000" pitchFamily="2" charset="2"/>
              <a:buNone/>
              <a:defRPr sz="20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rPr>
              <a:t>physical bodies</a:t>
            </a:r>
          </a:p>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endPar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endParaRPr>
          </a:p>
        </p:txBody>
      </p:sp>
    </p:spTree>
    <p:extLst>
      <p:ext uri="{BB962C8B-B14F-4D97-AF65-F5344CB8AC3E}">
        <p14:creationId xmlns:p14="http://schemas.microsoft.com/office/powerpoint/2010/main" val="1804644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C4EB9-684C-0736-8311-8ED89382926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FACE624-A45D-D473-463E-A154AF69D041}"/>
              </a:ext>
            </a:extLst>
          </p:cNvPr>
          <p:cNvSpPr>
            <a:spLocks noGrp="1"/>
          </p:cNvSpPr>
          <p:nvPr>
            <p:ph type="title"/>
          </p:nvPr>
        </p:nvSpPr>
        <p:spPr/>
        <p:txBody>
          <a:bodyPr/>
          <a:lstStyle/>
          <a:p>
            <a:r>
              <a:rPr lang="de-DE" dirty="0">
                <a:solidFill>
                  <a:srgbClr val="0E2841"/>
                </a:solidFill>
              </a:rPr>
              <a:t>Examples </a:t>
            </a:r>
            <a:r>
              <a:rPr lang="de-DE" dirty="0" err="1">
                <a:solidFill>
                  <a:srgbClr val="0E2841"/>
                </a:solidFill>
              </a:rPr>
              <a:t>of</a:t>
            </a:r>
            <a:r>
              <a:rPr lang="de-DE" dirty="0">
                <a:solidFill>
                  <a:srgbClr val="0E2841"/>
                </a:solidFill>
              </a:rPr>
              <a:t> Digital Twins</a:t>
            </a:r>
          </a:p>
        </p:txBody>
      </p:sp>
      <p:pic>
        <p:nvPicPr>
          <p:cNvPr id="8" name="Grafik 7">
            <a:extLst>
              <a:ext uri="{FF2B5EF4-FFF2-40B4-BE49-F238E27FC236}">
                <a16:creationId xmlns:a16="http://schemas.microsoft.com/office/drawing/2014/main" id="{F60CDBFC-2177-86BB-0178-29D8785EE2B8}"/>
              </a:ext>
            </a:extLst>
          </p:cNvPr>
          <p:cNvPicPr>
            <a:picLocks noChangeAspect="1"/>
          </p:cNvPicPr>
          <p:nvPr/>
        </p:nvPicPr>
        <p:blipFill>
          <a:blip r:embed="rId2" cstate="print">
            <a:extLst>
              <a:ext uri="{28A0092B-C50C-407E-A947-70E740481C1C}">
                <a14:useLocalDpi xmlns:a14="http://schemas.microsoft.com/office/drawing/2010/main" val="0"/>
              </a:ext>
            </a:extLst>
          </a:blip>
          <a:srcRect l="16098" r="1872"/>
          <a:stretch/>
        </p:blipFill>
        <p:spPr>
          <a:xfrm>
            <a:off x="472440" y="1328020"/>
            <a:ext cx="3535356" cy="2307412"/>
          </a:xfrm>
          <a:prstGeom prst="rect">
            <a:avLst/>
          </a:prstGeom>
          <a:ln>
            <a:noFill/>
          </a:ln>
          <a:effectLst>
            <a:outerShdw blurRad="292100" dist="139700" dir="2700000" algn="tl" rotWithShape="0">
              <a:srgbClr val="333333">
                <a:alpha val="65000"/>
              </a:srgbClr>
            </a:outerShdw>
          </a:effectLst>
        </p:spPr>
      </p:pic>
      <p:pic>
        <p:nvPicPr>
          <p:cNvPr id="10" name="Grafik 9">
            <a:extLst>
              <a:ext uri="{FF2B5EF4-FFF2-40B4-BE49-F238E27FC236}">
                <a16:creationId xmlns:a16="http://schemas.microsoft.com/office/drawing/2014/main" id="{EABDF16B-BD25-0CE9-6EDF-DC65DDDF7075}"/>
              </a:ext>
            </a:extLst>
          </p:cNvPr>
          <p:cNvPicPr>
            <a:picLocks noChangeAspect="1"/>
          </p:cNvPicPr>
          <p:nvPr/>
        </p:nvPicPr>
        <p:blipFill>
          <a:blip r:embed="rId3">
            <a:extLst>
              <a:ext uri="{28A0092B-C50C-407E-A947-70E740481C1C}">
                <a14:useLocalDpi xmlns:a14="http://schemas.microsoft.com/office/drawing/2010/main" val="0"/>
              </a:ext>
            </a:extLst>
          </a:blip>
          <a:srcRect l="4500"/>
          <a:stretch/>
        </p:blipFill>
        <p:spPr>
          <a:xfrm>
            <a:off x="5928435" y="2720256"/>
            <a:ext cx="4336712" cy="2860188"/>
          </a:xfrm>
          <a:prstGeom prst="rect">
            <a:avLst/>
          </a:prstGeom>
          <a:ln>
            <a:noFill/>
          </a:ln>
          <a:effectLst>
            <a:outerShdw blurRad="292100" dist="139700" dir="2700000" algn="tl" rotWithShape="0">
              <a:srgbClr val="333333">
                <a:alpha val="65000"/>
              </a:srgbClr>
            </a:outerShdw>
          </a:effectLst>
        </p:spPr>
      </p:pic>
      <p:pic>
        <p:nvPicPr>
          <p:cNvPr id="11" name="Grafik 10">
            <a:extLst>
              <a:ext uri="{FF2B5EF4-FFF2-40B4-BE49-F238E27FC236}">
                <a16:creationId xmlns:a16="http://schemas.microsoft.com/office/drawing/2014/main" id="{A0B340F8-A78C-D9C6-6E3B-BD36A88FA06D}"/>
              </a:ext>
            </a:extLst>
          </p:cNvPr>
          <p:cNvPicPr>
            <a:picLocks noChangeAspect="1"/>
          </p:cNvPicPr>
          <p:nvPr/>
        </p:nvPicPr>
        <p:blipFill>
          <a:blip r:embed="rId4">
            <a:extLst>
              <a:ext uri="{28A0092B-C50C-407E-A947-70E740481C1C}">
                <a14:useLocalDpi xmlns:a14="http://schemas.microsoft.com/office/drawing/2010/main" val="0"/>
              </a:ext>
            </a:extLst>
          </a:blip>
          <a:srcRect l="2593" t="13768" r="7742" b="11207"/>
          <a:stretch/>
        </p:blipFill>
        <p:spPr>
          <a:xfrm>
            <a:off x="510498" y="3734833"/>
            <a:ext cx="4440905" cy="2281385"/>
          </a:xfrm>
          <a:prstGeom prst="rect">
            <a:avLst/>
          </a:prstGeom>
          <a:ln>
            <a:noFill/>
          </a:ln>
          <a:effectLst>
            <a:outerShdw blurRad="292100" dist="139700" dir="2700000" algn="tl" rotWithShape="0">
              <a:srgbClr val="333333">
                <a:alpha val="65000"/>
              </a:srgbClr>
            </a:outerShdw>
          </a:effectLst>
        </p:spPr>
      </p:pic>
      <p:sp>
        <p:nvSpPr>
          <p:cNvPr id="12" name="Inhaltsplatzhalter 2">
            <a:extLst>
              <a:ext uri="{FF2B5EF4-FFF2-40B4-BE49-F238E27FC236}">
                <a16:creationId xmlns:a16="http://schemas.microsoft.com/office/drawing/2014/main" id="{775042AD-7E11-110B-5F71-EBFB4B1DF0C4}"/>
              </a:ext>
            </a:extLst>
          </p:cNvPr>
          <p:cNvSpPr txBox="1">
            <a:spLocks/>
          </p:cNvSpPr>
          <p:nvPr/>
        </p:nvSpPr>
        <p:spPr>
          <a:xfrm>
            <a:off x="2862093" y="5580444"/>
            <a:ext cx="2291406" cy="535175"/>
          </a:xfrm>
          <a:prstGeom prst="rect">
            <a:avLst/>
          </a:prstGeom>
          <a:solidFill>
            <a:schemeClr val="bg1">
              <a:lumMod val="75000"/>
              <a:alpha val="78000"/>
            </a:schemeClr>
          </a:solidFill>
        </p:spPr>
        <p:txBody>
          <a:bodyPr vert="horz" lIns="91440" tIns="45720" rIns="91440" bIns="45720" rtlCol="0" anchor="t">
            <a:normAutofit/>
          </a:bodyPr>
          <a:lstStyle>
            <a:defPPr>
              <a:defRPr lang="de-DE"/>
            </a:defPPr>
            <a:lvl1pPr indent="0" algn="ctr">
              <a:lnSpc>
                <a:spcPct val="90000"/>
              </a:lnSpc>
              <a:spcBef>
                <a:spcPts val="1000"/>
              </a:spcBef>
              <a:buFont typeface="Wingdings" panose="05000000000000000000" pitchFamily="2" charset="2"/>
              <a:buNone/>
              <a:defRPr sz="20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rPr>
              <a:t>lift handling</a:t>
            </a:r>
          </a:p>
        </p:txBody>
      </p:sp>
      <p:sp>
        <p:nvSpPr>
          <p:cNvPr id="13" name="Inhaltsplatzhalter 2">
            <a:extLst>
              <a:ext uri="{FF2B5EF4-FFF2-40B4-BE49-F238E27FC236}">
                <a16:creationId xmlns:a16="http://schemas.microsoft.com/office/drawing/2014/main" id="{741E141F-DA87-BFF9-A989-382659F0475D}"/>
              </a:ext>
            </a:extLst>
          </p:cNvPr>
          <p:cNvSpPr txBox="1">
            <a:spLocks/>
          </p:cNvSpPr>
          <p:nvPr/>
        </p:nvSpPr>
        <p:spPr>
          <a:xfrm>
            <a:off x="472440" y="3109933"/>
            <a:ext cx="2879519" cy="624900"/>
          </a:xfrm>
          <a:prstGeom prst="rect">
            <a:avLst/>
          </a:prstGeom>
          <a:solidFill>
            <a:schemeClr val="bg1">
              <a:lumMod val="75000"/>
              <a:alpha val="78000"/>
            </a:schemeClr>
          </a:solidFill>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rPr>
              <a:t>Material sorting (metal and non metal)</a:t>
            </a:r>
          </a:p>
          <a:p>
            <a:pPr marL="228600" marR="0" lvl="0" indent="-228600" algn="ctr"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endPar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endParaRPr>
          </a:p>
        </p:txBody>
      </p:sp>
      <p:sp>
        <p:nvSpPr>
          <p:cNvPr id="14" name="Inhaltsplatzhalter 2">
            <a:extLst>
              <a:ext uri="{FF2B5EF4-FFF2-40B4-BE49-F238E27FC236}">
                <a16:creationId xmlns:a16="http://schemas.microsoft.com/office/drawing/2014/main" id="{C70D45DD-B7B5-BE89-40A1-7355E1E1ABC9}"/>
              </a:ext>
            </a:extLst>
          </p:cNvPr>
          <p:cNvSpPr txBox="1">
            <a:spLocks/>
          </p:cNvSpPr>
          <p:nvPr/>
        </p:nvSpPr>
        <p:spPr>
          <a:xfrm>
            <a:off x="6290215" y="5195916"/>
            <a:ext cx="2879519" cy="624900"/>
          </a:xfrm>
          <a:prstGeom prst="rect">
            <a:avLst/>
          </a:prstGeom>
          <a:solidFill>
            <a:schemeClr val="bg1">
              <a:lumMod val="75000"/>
              <a:alpha val="78000"/>
            </a:schemeClr>
          </a:solidFill>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Wingdings" panose="05000000000000000000" pitchFamily="2" charset="2"/>
              <a:buNone/>
              <a:tabLst/>
              <a:defRPr/>
            </a:pPr>
            <a:r>
              <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rPr>
              <a:t>CP lab transfer track</a:t>
            </a:r>
          </a:p>
          <a:p>
            <a:pPr marL="228600" marR="0" lvl="0" indent="-228600" algn="ctr" defTabSz="914400" rtl="0" eaLnBrk="1" fontAlgn="auto" latinLnBrk="0" hangingPunct="1">
              <a:lnSpc>
                <a:spcPct val="90000"/>
              </a:lnSpc>
              <a:spcBef>
                <a:spcPts val="1000"/>
              </a:spcBef>
              <a:spcAft>
                <a:spcPts val="0"/>
              </a:spcAft>
              <a:buClrTx/>
              <a:buSzTx/>
              <a:buFont typeface="Wingdings" panose="05000000000000000000" pitchFamily="2" charset="2"/>
              <a:buChar char="§"/>
              <a:tabLst/>
              <a:defRPr/>
            </a:pPr>
            <a:endParaRPr kumimoji="0" lang="de-DE" sz="1900" b="0" i="0" u="none" strike="noStrike" kern="1200" cap="none" spc="0" normalizeH="0" baseline="0" noProof="0" dirty="0">
              <a:ln>
                <a:noFill/>
              </a:ln>
              <a:solidFill>
                <a:srgbClr val="0E2841"/>
              </a:solidFill>
              <a:effectLst/>
              <a:uLnTx/>
              <a:uFillTx/>
              <a:latin typeface="Aptos" panose="02110004020202020204"/>
              <a:ea typeface="+mn-ea"/>
              <a:cs typeface="+mn-cs"/>
            </a:endParaRPr>
          </a:p>
        </p:txBody>
      </p:sp>
    </p:spTree>
    <p:extLst>
      <p:ext uri="{BB962C8B-B14F-4D97-AF65-F5344CB8AC3E}">
        <p14:creationId xmlns:p14="http://schemas.microsoft.com/office/powerpoint/2010/main" val="452613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8BF56-0A4A-46CE-0456-301F4F8BA78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C36E5D2-FD07-98FD-E20E-D35A56850589}"/>
              </a:ext>
            </a:extLst>
          </p:cNvPr>
          <p:cNvSpPr>
            <a:spLocks noGrp="1"/>
          </p:cNvSpPr>
          <p:nvPr>
            <p:ph type="title"/>
          </p:nvPr>
        </p:nvSpPr>
        <p:spPr/>
        <p:txBody>
          <a:bodyPr/>
          <a:lstStyle/>
          <a:p>
            <a:r>
              <a:rPr lang="da-DK" dirty="0"/>
              <a:t>Types of Digital </a:t>
            </a:r>
            <a:r>
              <a:rPr lang="da-DK" dirty="0" err="1"/>
              <a:t>Twins</a:t>
            </a:r>
            <a:endParaRPr lang="de-DE" dirty="0">
              <a:solidFill>
                <a:srgbClr val="ECF5EB"/>
              </a:solidFill>
            </a:endParaRPr>
          </a:p>
        </p:txBody>
      </p:sp>
      <p:pic>
        <p:nvPicPr>
          <p:cNvPr id="5" name="Pladsholder til indhold 4">
            <a:extLst>
              <a:ext uri="{FF2B5EF4-FFF2-40B4-BE49-F238E27FC236}">
                <a16:creationId xmlns:a16="http://schemas.microsoft.com/office/drawing/2014/main" id="{EC95C108-D3DA-BDA2-C0A1-96057DAF4E5C}"/>
              </a:ext>
            </a:extLst>
          </p:cNvPr>
          <p:cNvPicPr>
            <a:picLocks noGrp="1" noChangeAspect="1"/>
          </p:cNvPicPr>
          <p:nvPr>
            <p:ph idx="1"/>
          </p:nvPr>
        </p:nvPicPr>
        <p:blipFill>
          <a:blip r:embed="rId3"/>
          <a:stretch>
            <a:fillRect/>
          </a:stretch>
        </p:blipFill>
        <p:spPr>
          <a:xfrm>
            <a:off x="1131290" y="1400783"/>
            <a:ext cx="6894516" cy="4586606"/>
          </a:xfrm>
          <a:prstGeom prst="rect">
            <a:avLst/>
          </a:prstGeom>
        </p:spPr>
      </p:pic>
      <p:sp>
        <p:nvSpPr>
          <p:cNvPr id="4" name="Rectangle 1">
            <a:extLst>
              <a:ext uri="{FF2B5EF4-FFF2-40B4-BE49-F238E27FC236}">
                <a16:creationId xmlns:a16="http://schemas.microsoft.com/office/drawing/2014/main" id="{E939357F-0638-7F8C-CCFE-3AF649A7D67A}"/>
              </a:ext>
            </a:extLst>
          </p:cNvPr>
          <p:cNvSpPr>
            <a:spLocks noChangeArrowheads="1"/>
          </p:cNvSpPr>
          <p:nvPr/>
        </p:nvSpPr>
        <p:spPr bwMode="auto">
          <a:xfrm>
            <a:off x="0" y="-184666"/>
            <a:ext cx="2648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endParaRPr kumimoji="0" lang="da-DK" altLang="da-DK"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1580205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f71b712-2a79-485d-a50b-3f309b85d1a3">
      <Terms xmlns="http://schemas.microsoft.com/office/infopath/2007/PartnerControls"/>
    </lcf76f155ced4ddcb4097134ff3c332f>
    <TaxCatchAll xmlns="1e68f28d-8a58-494e-a398-bd7be72c3a4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D5D09B6212A35F489B73216DB4061546" ma:contentTypeVersion="13" ma:contentTypeDescription="Opret et nyt dokument." ma:contentTypeScope="" ma:versionID="7a0425678fa11d9e5a36298de4c79256">
  <xsd:schema xmlns:xsd="http://www.w3.org/2001/XMLSchema" xmlns:xs="http://www.w3.org/2001/XMLSchema" xmlns:p="http://schemas.microsoft.com/office/2006/metadata/properties" xmlns:ns2="8f71b712-2a79-485d-a50b-3f309b85d1a3" xmlns:ns3="1e68f28d-8a58-494e-a398-bd7be72c3a42" targetNamespace="http://schemas.microsoft.com/office/2006/metadata/properties" ma:root="true" ma:fieldsID="498bb19c3640fb56e0c2165ff5815e79" ns2:_="" ns3:_="">
    <xsd:import namespace="8f71b712-2a79-485d-a50b-3f309b85d1a3"/>
    <xsd:import namespace="1e68f28d-8a58-494e-a398-bd7be72c3a4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71b712-2a79-485d-a50b-3f309b85d1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ledmærker" ma:readOnly="false" ma:fieldId="{5cf76f15-5ced-4ddc-b409-7134ff3c332f}" ma:taxonomyMulti="true" ma:sspId="794a74d5-36e8-48d6-9fdb-fdc95bfd6c5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e68f28d-8a58-494e-a398-bd7be72c3a4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141d213-1ccf-4586-a8c7-395cc053f42f}" ma:internalName="TaxCatchAll" ma:showField="CatchAllData" ma:web="1e68f28d-8a58-494e-a398-bd7be72c3a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8F0441-E46B-49B5-877C-0D06379469D0}">
  <ds:schemaRefs>
    <ds:schemaRef ds:uri="http://schemas.microsoft.com/office/2006/metadata/properties"/>
    <ds:schemaRef ds:uri="http://schemas.microsoft.com/office/infopath/2007/PartnerControls"/>
    <ds:schemaRef ds:uri="c70c2013-c720-4385-b2e8-93dc45e20424"/>
    <ds:schemaRef ds:uri="66472284-873a-4087-9337-3fe14b0d6a99"/>
  </ds:schemaRefs>
</ds:datastoreItem>
</file>

<file path=customXml/itemProps2.xml><?xml version="1.0" encoding="utf-8"?>
<ds:datastoreItem xmlns:ds="http://schemas.openxmlformats.org/officeDocument/2006/customXml" ds:itemID="{2A447C27-0A63-4AC5-992E-25DF21E36765}"/>
</file>

<file path=customXml/itemProps3.xml><?xml version="1.0" encoding="utf-8"?>
<ds:datastoreItem xmlns:ds="http://schemas.openxmlformats.org/officeDocument/2006/customXml" ds:itemID="{B0EBC33B-B07C-473E-A2FA-EF05D7610C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266</TotalTime>
  <Words>1903</Words>
  <Application>Microsoft Office PowerPoint</Application>
  <PresentationFormat>Widescreen</PresentationFormat>
  <Paragraphs>232</Paragraphs>
  <Slides>23</Slides>
  <Notes>19</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23</vt:i4>
      </vt:variant>
    </vt:vector>
  </HeadingPairs>
  <TitlesOfParts>
    <vt:vector size="28" baseType="lpstr">
      <vt:lpstr>Aptos</vt:lpstr>
      <vt:lpstr>Aptos Display</vt:lpstr>
      <vt:lpstr>Arial</vt:lpstr>
      <vt:lpstr>Wingdings</vt:lpstr>
      <vt:lpstr>Office</vt:lpstr>
      <vt:lpstr>Module 1</vt:lpstr>
      <vt:lpstr>What is a Digital Twin?</vt:lpstr>
      <vt:lpstr>What is a Digital Twin?</vt:lpstr>
      <vt:lpstr>Digital Representations</vt:lpstr>
      <vt:lpstr>Historical Background</vt:lpstr>
      <vt:lpstr>Types of Digital Twins</vt:lpstr>
      <vt:lpstr>Examples of Digital Twins</vt:lpstr>
      <vt:lpstr>Examples of Digital Twins</vt:lpstr>
      <vt:lpstr>Types of Digital Twins</vt:lpstr>
      <vt:lpstr>Twins in the Product Lifecycle</vt:lpstr>
      <vt:lpstr>Evolution of Digital Twins</vt:lpstr>
      <vt:lpstr>Evolution of Digital Twins</vt:lpstr>
      <vt:lpstr>Simulation &amp; Testing</vt:lpstr>
      <vt:lpstr>Simulation &amp; Testing</vt:lpstr>
      <vt:lpstr>Simulation &amp; Testing</vt:lpstr>
      <vt:lpstr>Advantages of Digital Twins</vt:lpstr>
      <vt:lpstr>Challenges / Disadvantages</vt:lpstr>
      <vt:lpstr>Challenges / Disadvantages</vt:lpstr>
      <vt:lpstr>Digital Twins in Education</vt:lpstr>
      <vt:lpstr>Hardware &amp; Software for Digital Twins</vt:lpstr>
      <vt:lpstr>The Future of Digital Twins</vt:lpstr>
      <vt:lpstr>Conclusion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Benjamin Geibel</dc:creator>
  <cp:lastModifiedBy>Mikkel Thestrup Poulsen</cp:lastModifiedBy>
  <cp:revision>1</cp:revision>
  <dcterms:created xsi:type="dcterms:W3CDTF">2024-12-19T22:17:28Z</dcterms:created>
  <dcterms:modified xsi:type="dcterms:W3CDTF">2025-12-12T07:15:42Z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0x010100D5D09B6212A35F489B73216DB4061546</vt:lpwstr>
  </property>
  <property fmtid="{D5CDD505-2E9C-101B-9397-08002B2CF9AE}" pid="3" name="MediaServiceImageTags">
    <vt:lpwstr/>
  </property>
</Properties>
</file>