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8"/>
  </p:notesMasterIdLst>
  <p:sldIdLst>
    <p:sldId id="256" r:id="rId5"/>
    <p:sldId id="257" r:id="rId6"/>
    <p:sldId id="269" r:id="rId7"/>
    <p:sldId id="260" r:id="rId8"/>
    <p:sldId id="262" r:id="rId9"/>
    <p:sldId id="271" r:id="rId10"/>
    <p:sldId id="276" r:id="rId11"/>
    <p:sldId id="277" r:id="rId12"/>
    <p:sldId id="275" r:id="rId13"/>
    <p:sldId id="267" r:id="rId14"/>
    <p:sldId id="272" r:id="rId15"/>
    <p:sldId id="266" r:id="rId16"/>
    <p:sldId id="278" r:id="rId17"/>
    <p:sldId id="279" r:id="rId18"/>
    <p:sldId id="265" r:id="rId19"/>
    <p:sldId id="264" r:id="rId20"/>
    <p:sldId id="263" r:id="rId21"/>
    <p:sldId id="273" r:id="rId22"/>
    <p:sldId id="261" r:id="rId23"/>
    <p:sldId id="270" r:id="rId24"/>
    <p:sldId id="259" r:id="rId25"/>
    <p:sldId id="258" r:id="rId26"/>
    <p:sldId id="274" r:id="rId2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9D6DB"/>
    <a:srgbClr val="E4EAE2"/>
    <a:srgbClr val="FFFFFF"/>
    <a:srgbClr val="ECF5EB"/>
    <a:srgbClr val="0E28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DFF45D-308A-49BD-9972-30DF4ABAF7BB}" v="9" dt="2025-12-12T07:15:24.1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6" autoAdjust="0"/>
    <p:restoredTop sz="76939" autoAdjust="0"/>
  </p:normalViewPr>
  <p:slideViewPr>
    <p:cSldViewPr snapToGrid="0">
      <p:cViewPr varScale="1">
        <p:scale>
          <a:sx n="87" d="100"/>
          <a:sy n="87" d="100"/>
        </p:scale>
        <p:origin x="60" y="3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632043-870C-4C5F-A442-B41171BFC705}" type="datetimeFigureOut">
              <a:rPr lang="da-DK" smtClean="0"/>
              <a:t>25-02-2026</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F8B832-3BAC-42E5-B6E0-793EB86B4E97}" type="slidenum">
              <a:rPr lang="da-DK" smtClean="0"/>
              <a:t>‹Nr.›</a:t>
            </a:fld>
            <a:endParaRPr lang="da-DK"/>
          </a:p>
        </p:txBody>
      </p:sp>
    </p:spTree>
    <p:extLst>
      <p:ext uri="{BB962C8B-B14F-4D97-AF65-F5344CB8AC3E}">
        <p14:creationId xmlns:p14="http://schemas.microsoft.com/office/powerpoint/2010/main" val="13035604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Bridging the physical and digital worlds.</a:t>
            </a:r>
            <a:br>
              <a:rPr lang="en-US" dirty="0"/>
            </a:br>
            <a:br>
              <a:rPr lang="en-US" dirty="0"/>
            </a:br>
            <a:r>
              <a:rPr lang="en-US" dirty="0"/>
              <a:t>Today, I’ll introduce the theory of the Digital Twin. We’ll explore what it is, how it has evolved, the different types, advantages and challenges, and finally, how Digital Twins can be used in education. Think of this session as a bridge between concept and practice.</a:t>
            </a:r>
            <a:endParaRPr lang="da-DK" dirty="0"/>
          </a:p>
          <a:p>
            <a:endParaRPr lang="da-DK" dirty="0"/>
          </a:p>
        </p:txBody>
      </p:sp>
      <p:sp>
        <p:nvSpPr>
          <p:cNvPr id="4" name="Pladsholder til slidenummer 3"/>
          <p:cNvSpPr>
            <a:spLocks noGrp="1"/>
          </p:cNvSpPr>
          <p:nvPr>
            <p:ph type="sldNum" sz="quarter" idx="5"/>
          </p:nvPr>
        </p:nvSpPr>
        <p:spPr/>
        <p:txBody>
          <a:bodyPr/>
          <a:lstStyle/>
          <a:p>
            <a:fld id="{42F8B832-3BAC-42E5-B6E0-793EB86B4E97}" type="slidenum">
              <a:rPr lang="da-DK" smtClean="0"/>
              <a:t>1</a:t>
            </a:fld>
            <a:endParaRPr lang="da-DK"/>
          </a:p>
        </p:txBody>
      </p:sp>
    </p:spTree>
    <p:extLst>
      <p:ext uri="{BB962C8B-B14F-4D97-AF65-F5344CB8AC3E}">
        <p14:creationId xmlns:p14="http://schemas.microsoft.com/office/powerpoint/2010/main" val="13993542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US" dirty="0"/>
              <a:t>Digital Twins have gone through different phases. </a:t>
            </a:r>
          </a:p>
          <a:p>
            <a:r>
              <a:rPr lang="en-US" dirty="0"/>
              <a:t>At first, everything was physical or static CAD drawings. </a:t>
            </a:r>
          </a:p>
          <a:p>
            <a:r>
              <a:rPr lang="en-US" dirty="0"/>
              <a:t>Then 3D models came. Later, companies began experimenting with data integration. </a:t>
            </a:r>
          </a:p>
          <a:p>
            <a:r>
              <a:rPr lang="en-US" dirty="0"/>
              <a:t>Today, we are in the replicative phase, with full platforms supporting twins. </a:t>
            </a:r>
          </a:p>
          <a:p>
            <a:r>
              <a:rPr lang="en-US" dirty="0"/>
              <a:t>The future is intelligent twins that predict problems before they happen, using AI and machine learning.</a:t>
            </a:r>
            <a:endParaRPr lang="da-DK" dirty="0"/>
          </a:p>
        </p:txBody>
      </p:sp>
      <p:sp>
        <p:nvSpPr>
          <p:cNvPr id="4" name="Pladsholder til slidenummer 3"/>
          <p:cNvSpPr>
            <a:spLocks noGrp="1"/>
          </p:cNvSpPr>
          <p:nvPr>
            <p:ph type="sldNum" sz="quarter" idx="5"/>
          </p:nvPr>
        </p:nvSpPr>
        <p:spPr/>
        <p:txBody>
          <a:bodyPr/>
          <a:lstStyle/>
          <a:p>
            <a:fld id="{42F8B832-3BAC-42E5-B6E0-793EB86B4E97}" type="slidenum">
              <a:rPr lang="da-DK" smtClean="0"/>
              <a:t>12</a:t>
            </a:fld>
            <a:endParaRPr lang="da-DK"/>
          </a:p>
        </p:txBody>
      </p:sp>
    </p:spTree>
    <p:extLst>
      <p:ext uri="{BB962C8B-B14F-4D97-AF65-F5344CB8AC3E}">
        <p14:creationId xmlns:p14="http://schemas.microsoft.com/office/powerpoint/2010/main" val="722854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US" dirty="0"/>
              <a:t>Models are static pictures.</a:t>
            </a:r>
          </a:p>
          <a:p>
            <a:r>
              <a:rPr lang="en-US" dirty="0"/>
              <a:t>Simulations add time, showing behavior under conditions. </a:t>
            </a:r>
          </a:p>
          <a:p>
            <a:r>
              <a:rPr lang="en-US" dirty="0"/>
              <a:t>Dr. Michael Grieves defined tests of virtuality: </a:t>
            </a:r>
          </a:p>
          <a:p>
            <a:r>
              <a:rPr lang="en-US" dirty="0"/>
              <a:t>Can we tell the difference visually? </a:t>
            </a:r>
          </a:p>
          <a:p>
            <a:r>
              <a:rPr lang="en-US" dirty="0"/>
              <a:t>Do they perform the same? </a:t>
            </a:r>
          </a:p>
          <a:p>
            <a:r>
              <a:rPr lang="en-US" dirty="0"/>
              <a:t>Do changes reflect accurately? </a:t>
            </a:r>
          </a:p>
          <a:p>
            <a:r>
              <a:rPr lang="en-US" dirty="0"/>
              <a:t>And the ultimate test: can the simulation predict future behavior correctly?</a:t>
            </a:r>
            <a:endParaRPr lang="da-DK" dirty="0"/>
          </a:p>
        </p:txBody>
      </p:sp>
      <p:sp>
        <p:nvSpPr>
          <p:cNvPr id="4" name="Pladsholder til slidenummer 3"/>
          <p:cNvSpPr>
            <a:spLocks noGrp="1"/>
          </p:cNvSpPr>
          <p:nvPr>
            <p:ph type="sldNum" sz="quarter" idx="5"/>
          </p:nvPr>
        </p:nvSpPr>
        <p:spPr/>
        <p:txBody>
          <a:bodyPr/>
          <a:lstStyle/>
          <a:p>
            <a:fld id="{42F8B832-3BAC-42E5-B6E0-793EB86B4E97}" type="slidenum">
              <a:rPr lang="da-DK" smtClean="0"/>
              <a:t>15</a:t>
            </a:fld>
            <a:endParaRPr lang="da-DK"/>
          </a:p>
        </p:txBody>
      </p:sp>
    </p:spTree>
    <p:extLst>
      <p:ext uri="{BB962C8B-B14F-4D97-AF65-F5344CB8AC3E}">
        <p14:creationId xmlns:p14="http://schemas.microsoft.com/office/powerpoint/2010/main" val="23905165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US" dirty="0"/>
              <a:t>Why invest in Digital Twins? </a:t>
            </a:r>
          </a:p>
          <a:p>
            <a:r>
              <a:rPr lang="en-US" dirty="0"/>
              <a:t>They allow real-time monitoring, reduce downtime through predictive maintenance, cut costs by eliminating many prototypes, and provide excellent traceability for industries with strict requirements. </a:t>
            </a:r>
          </a:p>
          <a:p>
            <a:r>
              <a:rPr lang="en-US" dirty="0"/>
              <a:t>In short: they save time, money, and resources.</a:t>
            </a:r>
            <a:endParaRPr lang="da-DK" dirty="0"/>
          </a:p>
        </p:txBody>
      </p:sp>
      <p:sp>
        <p:nvSpPr>
          <p:cNvPr id="4" name="Pladsholder til slidenummer 3"/>
          <p:cNvSpPr>
            <a:spLocks noGrp="1"/>
          </p:cNvSpPr>
          <p:nvPr>
            <p:ph type="sldNum" sz="quarter" idx="5"/>
          </p:nvPr>
        </p:nvSpPr>
        <p:spPr/>
        <p:txBody>
          <a:bodyPr/>
          <a:lstStyle/>
          <a:p>
            <a:fld id="{42F8B832-3BAC-42E5-B6E0-793EB86B4E97}" type="slidenum">
              <a:rPr lang="da-DK" smtClean="0"/>
              <a:t>16</a:t>
            </a:fld>
            <a:endParaRPr lang="da-DK"/>
          </a:p>
        </p:txBody>
      </p:sp>
    </p:spTree>
    <p:extLst>
      <p:ext uri="{BB962C8B-B14F-4D97-AF65-F5344CB8AC3E}">
        <p14:creationId xmlns:p14="http://schemas.microsoft.com/office/powerpoint/2010/main" val="145595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US" dirty="0"/>
              <a:t>Of course, there are challenges. </a:t>
            </a:r>
          </a:p>
          <a:p>
            <a:r>
              <a:rPr lang="en-US" dirty="0"/>
              <a:t>Twins require investment in sensors, IT systems, and software. Integrating data is complex. </a:t>
            </a:r>
          </a:p>
          <a:p>
            <a:r>
              <a:rPr lang="en-US" dirty="0"/>
              <a:t>Cybersecurity becomes a bigger risk. </a:t>
            </a:r>
          </a:p>
          <a:p>
            <a:r>
              <a:rPr lang="en-US" dirty="0"/>
              <a:t>And most importantly, people must be trained to use these systems effectively.</a:t>
            </a:r>
            <a:endParaRPr lang="da-DK" dirty="0"/>
          </a:p>
        </p:txBody>
      </p:sp>
      <p:sp>
        <p:nvSpPr>
          <p:cNvPr id="4" name="Pladsholder til slidenummer 3"/>
          <p:cNvSpPr>
            <a:spLocks noGrp="1"/>
          </p:cNvSpPr>
          <p:nvPr>
            <p:ph type="sldNum" sz="quarter" idx="5"/>
          </p:nvPr>
        </p:nvSpPr>
        <p:spPr/>
        <p:txBody>
          <a:bodyPr/>
          <a:lstStyle/>
          <a:p>
            <a:fld id="{42F8B832-3BAC-42E5-B6E0-793EB86B4E97}" type="slidenum">
              <a:rPr lang="da-DK" smtClean="0"/>
              <a:t>17</a:t>
            </a:fld>
            <a:endParaRPr lang="da-DK"/>
          </a:p>
        </p:txBody>
      </p:sp>
    </p:spTree>
    <p:extLst>
      <p:ext uri="{BB962C8B-B14F-4D97-AF65-F5344CB8AC3E}">
        <p14:creationId xmlns:p14="http://schemas.microsoft.com/office/powerpoint/2010/main" val="6898588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5EA752-A648-20F7-6258-71936E2374F4}"/>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31E0C573-69D7-5D7A-5DC3-9BF45ED8E36E}"/>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1D565D24-9384-71F8-8DC2-842DA42D2997}"/>
              </a:ext>
            </a:extLst>
          </p:cNvPr>
          <p:cNvSpPr>
            <a:spLocks noGrp="1"/>
          </p:cNvSpPr>
          <p:nvPr>
            <p:ph type="body" idx="1"/>
          </p:nvPr>
        </p:nvSpPr>
        <p:spPr/>
        <p:txBody>
          <a:bodyPr/>
          <a:lstStyle/>
          <a:p>
            <a:r>
              <a:rPr lang="en-US" dirty="0"/>
              <a:t>Of course, there are challenges. </a:t>
            </a:r>
          </a:p>
          <a:p>
            <a:r>
              <a:rPr lang="en-US" dirty="0"/>
              <a:t>Twins require investment in sensors, IT systems, and software. Integrating data is complex. </a:t>
            </a:r>
          </a:p>
          <a:p>
            <a:r>
              <a:rPr lang="en-US" dirty="0"/>
              <a:t>Cybersecurity becomes a bigger risk. </a:t>
            </a:r>
          </a:p>
          <a:p>
            <a:r>
              <a:rPr lang="en-US" dirty="0"/>
              <a:t>And most importantly, people must be trained to use these systems effectively.</a:t>
            </a:r>
            <a:endParaRPr lang="da-DK" dirty="0"/>
          </a:p>
        </p:txBody>
      </p:sp>
      <p:sp>
        <p:nvSpPr>
          <p:cNvPr id="4" name="Pladsholder til slidenummer 3">
            <a:extLst>
              <a:ext uri="{FF2B5EF4-FFF2-40B4-BE49-F238E27FC236}">
                <a16:creationId xmlns:a16="http://schemas.microsoft.com/office/drawing/2014/main" id="{340D4380-A704-D90B-1EF6-524185803A10}"/>
              </a:ext>
            </a:extLst>
          </p:cNvPr>
          <p:cNvSpPr>
            <a:spLocks noGrp="1"/>
          </p:cNvSpPr>
          <p:nvPr>
            <p:ph type="sldNum" sz="quarter" idx="5"/>
          </p:nvPr>
        </p:nvSpPr>
        <p:spPr/>
        <p:txBody>
          <a:bodyPr/>
          <a:lstStyle/>
          <a:p>
            <a:fld id="{42F8B832-3BAC-42E5-B6E0-793EB86B4E97}" type="slidenum">
              <a:rPr lang="da-DK" smtClean="0"/>
              <a:t>18</a:t>
            </a:fld>
            <a:endParaRPr lang="da-DK"/>
          </a:p>
        </p:txBody>
      </p:sp>
    </p:spTree>
    <p:extLst>
      <p:ext uri="{BB962C8B-B14F-4D97-AF65-F5344CB8AC3E}">
        <p14:creationId xmlns:p14="http://schemas.microsoft.com/office/powerpoint/2010/main" val="4522974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US" dirty="0"/>
              <a:t>Digital Twins are not just for industry. </a:t>
            </a:r>
          </a:p>
          <a:p>
            <a:r>
              <a:rPr lang="en-US" dirty="0"/>
              <a:t>In education, they bring real-world systems into the classroom safely. </a:t>
            </a:r>
          </a:p>
          <a:p>
            <a:r>
              <a:rPr lang="en-US" dirty="0"/>
              <a:t>Students can practice risky or expensive processes virtually. </a:t>
            </a:r>
          </a:p>
          <a:p>
            <a:r>
              <a:rPr lang="en-US" dirty="0"/>
              <a:t>Teachers can use them for flipped classrooms and self-paced learning. </a:t>
            </a:r>
          </a:p>
          <a:p>
            <a:r>
              <a:rPr lang="en-US" dirty="0"/>
              <a:t>The challenge is the same: cost, time, and training.</a:t>
            </a:r>
            <a:endParaRPr lang="da-DK" dirty="0"/>
          </a:p>
        </p:txBody>
      </p:sp>
      <p:sp>
        <p:nvSpPr>
          <p:cNvPr id="4" name="Pladsholder til slidenummer 3"/>
          <p:cNvSpPr>
            <a:spLocks noGrp="1"/>
          </p:cNvSpPr>
          <p:nvPr>
            <p:ph type="sldNum" sz="quarter" idx="5"/>
          </p:nvPr>
        </p:nvSpPr>
        <p:spPr/>
        <p:txBody>
          <a:bodyPr/>
          <a:lstStyle/>
          <a:p>
            <a:fld id="{42F8B832-3BAC-42E5-B6E0-793EB86B4E97}" type="slidenum">
              <a:rPr lang="da-DK" smtClean="0"/>
              <a:t>19</a:t>
            </a:fld>
            <a:endParaRPr lang="da-DK"/>
          </a:p>
        </p:txBody>
      </p:sp>
    </p:spTree>
    <p:extLst>
      <p:ext uri="{BB962C8B-B14F-4D97-AF65-F5344CB8AC3E}">
        <p14:creationId xmlns:p14="http://schemas.microsoft.com/office/powerpoint/2010/main" val="930307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4DF839-5941-7597-7DDE-7E8BE797DC63}"/>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22FBA5A7-532C-6CCB-B22C-00377D4145C2}"/>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39D88331-73B2-96E2-EA17-6DB289FD61B9}"/>
              </a:ext>
            </a:extLst>
          </p:cNvPr>
          <p:cNvSpPr>
            <a:spLocks noGrp="1"/>
          </p:cNvSpPr>
          <p:nvPr>
            <p:ph type="body" idx="1"/>
          </p:nvPr>
        </p:nvSpPr>
        <p:spPr/>
        <p:txBody>
          <a:bodyPr/>
          <a:lstStyle/>
          <a:p>
            <a:r>
              <a:rPr lang="en-US" dirty="0"/>
              <a:t>To work with digital twins, we need both the right hardware and software – and the requirements depend very much on the purpose.</a:t>
            </a:r>
          </a:p>
          <a:p>
            <a:endParaRPr lang="en-US" dirty="0"/>
          </a:p>
          <a:p>
            <a:r>
              <a:rPr lang="en-US" dirty="0"/>
              <a:t>In an </a:t>
            </a:r>
            <a:r>
              <a:rPr lang="en-US" b="1" dirty="0"/>
              <a:t>educational context</a:t>
            </a:r>
            <a:r>
              <a:rPr lang="en-US" dirty="0"/>
              <a:t>, a powerful computer with a good CPU, GPU, enough RAM, and a fast SSD is usually sufficient</a:t>
            </a:r>
            <a:r>
              <a:rPr lang="en-US"/>
              <a:t>. </a:t>
            </a:r>
          </a:p>
          <a:p>
            <a:r>
              <a:rPr lang="en-US"/>
              <a:t>For </a:t>
            </a:r>
            <a:r>
              <a:rPr lang="en-US" dirty="0"/>
              <a:t>visualization and interaction, VR/AR equipment such as Oculus Quest, HTC </a:t>
            </a:r>
            <a:r>
              <a:rPr lang="en-US" dirty="0" err="1"/>
              <a:t>Vive</a:t>
            </a:r>
            <a:r>
              <a:rPr lang="en-US" dirty="0"/>
              <a:t>, or Microsoft HoloLens can make the learning experience much more engaging and intuitive.</a:t>
            </a:r>
          </a:p>
          <a:p>
            <a:endParaRPr lang="en-US" dirty="0"/>
          </a:p>
          <a:p>
            <a:r>
              <a:rPr lang="en-US" dirty="0"/>
              <a:t>In </a:t>
            </a:r>
            <a:r>
              <a:rPr lang="en-US" b="1" dirty="0"/>
              <a:t>industry</a:t>
            </a:r>
            <a:r>
              <a:rPr lang="en-US" dirty="0"/>
              <a:t>, the setup is usually more complex. Companies use IoT sensors and edge computers to collect data directly from physical systems. </a:t>
            </a:r>
          </a:p>
          <a:p>
            <a:r>
              <a:rPr lang="en-US" dirty="0"/>
              <a:t>This data is then transferred to local servers or cloud platforms like Microsoft Azure, AWS, or Siemens </a:t>
            </a:r>
            <a:r>
              <a:rPr lang="en-US" dirty="0" err="1"/>
              <a:t>MindSphere</a:t>
            </a:r>
            <a:r>
              <a:rPr lang="en-US" dirty="0"/>
              <a:t>. This makes it possible to create and maintain a “live” digital twin that constantly updates.</a:t>
            </a:r>
          </a:p>
          <a:p>
            <a:endParaRPr lang="en-US" dirty="0"/>
          </a:p>
          <a:p>
            <a:r>
              <a:rPr lang="en-US" dirty="0"/>
              <a:t>On the </a:t>
            </a:r>
            <a:r>
              <a:rPr lang="en-US" b="1" dirty="0"/>
              <a:t>software side</a:t>
            </a:r>
            <a:r>
              <a:rPr lang="en-US" dirty="0"/>
              <a:t>, CAD tools like Inventor, Fusion 360, or SolidWorks are commonly used to create the 3D models. For advanced simulations, tools like Ansys or COMSOL are often applied. </a:t>
            </a:r>
          </a:p>
          <a:p>
            <a:r>
              <a:rPr lang="en-US" dirty="0" err="1"/>
              <a:t>ata</a:t>
            </a:r>
            <a:r>
              <a:rPr lang="en-US" dirty="0"/>
              <a:t> analysis and visualization can be done with Power BI, Python, or MATLAB. And if interactive or immersive experiences are required, Unity or Unreal Engine can be integrated.</a:t>
            </a:r>
          </a:p>
          <a:p>
            <a:endParaRPr lang="en-US" dirty="0"/>
          </a:p>
          <a:p>
            <a:r>
              <a:rPr lang="en-US" dirty="0"/>
              <a:t>In education, the point is not to always use the most advanced systems, but rather to strike the right balance: tools should be realistic enough to provide understanding but still accessible for students. </a:t>
            </a:r>
          </a:p>
          <a:p>
            <a:r>
              <a:rPr lang="en-US" dirty="0"/>
              <a:t>In this way, digital twins become a bridge between theory and practice.</a:t>
            </a:r>
          </a:p>
        </p:txBody>
      </p:sp>
      <p:sp>
        <p:nvSpPr>
          <p:cNvPr id="4" name="Pladsholder til slidenummer 3">
            <a:extLst>
              <a:ext uri="{FF2B5EF4-FFF2-40B4-BE49-F238E27FC236}">
                <a16:creationId xmlns:a16="http://schemas.microsoft.com/office/drawing/2014/main" id="{941C5BA9-3C9B-7F37-B0EF-7154EF590A38}"/>
              </a:ext>
            </a:extLst>
          </p:cNvPr>
          <p:cNvSpPr>
            <a:spLocks noGrp="1"/>
          </p:cNvSpPr>
          <p:nvPr>
            <p:ph type="sldNum" sz="quarter" idx="5"/>
          </p:nvPr>
        </p:nvSpPr>
        <p:spPr/>
        <p:txBody>
          <a:bodyPr/>
          <a:lstStyle/>
          <a:p>
            <a:fld id="{42F8B832-3BAC-42E5-B6E0-793EB86B4E97}" type="slidenum">
              <a:rPr lang="da-DK" smtClean="0"/>
              <a:t>20</a:t>
            </a:fld>
            <a:endParaRPr lang="da-DK"/>
          </a:p>
        </p:txBody>
      </p:sp>
    </p:spTree>
    <p:extLst>
      <p:ext uri="{BB962C8B-B14F-4D97-AF65-F5344CB8AC3E}">
        <p14:creationId xmlns:p14="http://schemas.microsoft.com/office/powerpoint/2010/main" val="9056989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US" dirty="0"/>
              <a:t>The future is intelligent twins. </a:t>
            </a:r>
          </a:p>
          <a:p>
            <a:r>
              <a:rPr lang="en-US" dirty="0"/>
              <a:t>They won’t just mirror reality but will actively predict, advise, and optimize. </a:t>
            </a:r>
          </a:p>
          <a:p>
            <a:r>
              <a:rPr lang="en-US" dirty="0"/>
              <a:t>Imagine a twin that warns you a machine has a 70% chance of failing next month or suggests better components during design. </a:t>
            </a:r>
          </a:p>
          <a:p>
            <a:r>
              <a:rPr lang="en-US" dirty="0"/>
              <a:t>Twins are moving from mirrors to partners.</a:t>
            </a:r>
            <a:endParaRPr lang="da-DK" dirty="0"/>
          </a:p>
        </p:txBody>
      </p:sp>
      <p:sp>
        <p:nvSpPr>
          <p:cNvPr id="4" name="Pladsholder til slidenummer 3"/>
          <p:cNvSpPr>
            <a:spLocks noGrp="1"/>
          </p:cNvSpPr>
          <p:nvPr>
            <p:ph type="sldNum" sz="quarter" idx="5"/>
          </p:nvPr>
        </p:nvSpPr>
        <p:spPr/>
        <p:txBody>
          <a:bodyPr/>
          <a:lstStyle/>
          <a:p>
            <a:fld id="{42F8B832-3BAC-42E5-B6E0-793EB86B4E97}" type="slidenum">
              <a:rPr lang="da-DK" smtClean="0"/>
              <a:t>21</a:t>
            </a:fld>
            <a:endParaRPr lang="da-DK"/>
          </a:p>
        </p:txBody>
      </p:sp>
    </p:spTree>
    <p:extLst>
      <p:ext uri="{BB962C8B-B14F-4D97-AF65-F5344CB8AC3E}">
        <p14:creationId xmlns:p14="http://schemas.microsoft.com/office/powerpoint/2010/main" val="39369142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US" dirty="0"/>
              <a:t>To conclude: Digital Twins are a bridge between the physical and digital, covering the full lifecycle. </a:t>
            </a:r>
          </a:p>
          <a:p>
            <a:r>
              <a:rPr lang="en-US" dirty="0"/>
              <a:t>They reduce waste, improve efficiency, and enhance learning. </a:t>
            </a:r>
          </a:p>
          <a:p>
            <a:r>
              <a:rPr lang="en-US"/>
              <a:t>They </a:t>
            </a:r>
            <a:r>
              <a:rPr lang="en-US" dirty="0"/>
              <a:t>are already changing industries—and they can also transform education</a:t>
            </a:r>
            <a:r>
              <a:rPr lang="en-US"/>
              <a:t>. </a:t>
            </a:r>
          </a:p>
          <a:p>
            <a:r>
              <a:rPr lang="en-US"/>
              <a:t>The </a:t>
            </a:r>
            <a:r>
              <a:rPr lang="en-US" dirty="0"/>
              <a:t>journey is from being a mirror, to being an intelligent collaborator.</a:t>
            </a:r>
            <a:endParaRPr lang="da-DK" dirty="0"/>
          </a:p>
        </p:txBody>
      </p:sp>
      <p:sp>
        <p:nvSpPr>
          <p:cNvPr id="4" name="Pladsholder til slidenummer 3"/>
          <p:cNvSpPr>
            <a:spLocks noGrp="1"/>
          </p:cNvSpPr>
          <p:nvPr>
            <p:ph type="sldNum" sz="quarter" idx="5"/>
          </p:nvPr>
        </p:nvSpPr>
        <p:spPr/>
        <p:txBody>
          <a:bodyPr/>
          <a:lstStyle/>
          <a:p>
            <a:fld id="{42F8B832-3BAC-42E5-B6E0-793EB86B4E97}" type="slidenum">
              <a:rPr lang="da-DK" smtClean="0"/>
              <a:t>22</a:t>
            </a:fld>
            <a:endParaRPr lang="da-DK"/>
          </a:p>
        </p:txBody>
      </p:sp>
    </p:spTree>
    <p:extLst>
      <p:ext uri="{BB962C8B-B14F-4D97-AF65-F5344CB8AC3E}">
        <p14:creationId xmlns:p14="http://schemas.microsoft.com/office/powerpoint/2010/main" val="22895853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0F3D44-3E62-85B2-7BE4-D0F1E8E56686}"/>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CB9BA9B5-D5F4-08F1-A29D-8504CA9AA5C6}"/>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3169F163-24FD-CC9E-586A-AD5032CC417F}"/>
              </a:ext>
            </a:extLst>
          </p:cNvPr>
          <p:cNvSpPr>
            <a:spLocks noGrp="1"/>
          </p:cNvSpPr>
          <p:nvPr>
            <p:ph type="body" idx="1"/>
          </p:nvPr>
        </p:nvSpPr>
        <p:spPr/>
        <p:txBody>
          <a:bodyPr/>
          <a:lstStyle/>
          <a:p>
            <a:r>
              <a:rPr lang="en-US" dirty="0"/>
              <a:t>To conclude: Digital Twins are a bridge between the physical and digital, covering the full lifecycle. </a:t>
            </a:r>
          </a:p>
          <a:p>
            <a:r>
              <a:rPr lang="en-US" dirty="0"/>
              <a:t>They reduce waste, improve efficiency, and enhance learning. </a:t>
            </a:r>
          </a:p>
          <a:p>
            <a:r>
              <a:rPr lang="en-US"/>
              <a:t>They </a:t>
            </a:r>
            <a:r>
              <a:rPr lang="en-US" dirty="0"/>
              <a:t>are already changing industries—and they can also transform education</a:t>
            </a:r>
            <a:r>
              <a:rPr lang="en-US"/>
              <a:t>. </a:t>
            </a:r>
          </a:p>
          <a:p>
            <a:r>
              <a:rPr lang="en-US"/>
              <a:t>The </a:t>
            </a:r>
            <a:r>
              <a:rPr lang="en-US" dirty="0"/>
              <a:t>journey is from being a mirror, to being an intelligent collaborator.</a:t>
            </a:r>
            <a:endParaRPr lang="da-DK" dirty="0"/>
          </a:p>
        </p:txBody>
      </p:sp>
      <p:sp>
        <p:nvSpPr>
          <p:cNvPr id="4" name="Pladsholder til slidenummer 3">
            <a:extLst>
              <a:ext uri="{FF2B5EF4-FFF2-40B4-BE49-F238E27FC236}">
                <a16:creationId xmlns:a16="http://schemas.microsoft.com/office/drawing/2014/main" id="{180544D7-378F-6A46-3080-F923C5D13261}"/>
              </a:ext>
            </a:extLst>
          </p:cNvPr>
          <p:cNvSpPr>
            <a:spLocks noGrp="1"/>
          </p:cNvSpPr>
          <p:nvPr>
            <p:ph type="sldNum" sz="quarter" idx="5"/>
          </p:nvPr>
        </p:nvSpPr>
        <p:spPr/>
        <p:txBody>
          <a:bodyPr/>
          <a:lstStyle/>
          <a:p>
            <a:fld id="{42F8B832-3BAC-42E5-B6E0-793EB86B4E97}" type="slidenum">
              <a:rPr lang="da-DK" smtClean="0"/>
              <a:t>23</a:t>
            </a:fld>
            <a:endParaRPr lang="da-DK"/>
          </a:p>
        </p:txBody>
      </p:sp>
    </p:spTree>
    <p:extLst>
      <p:ext uri="{BB962C8B-B14F-4D97-AF65-F5344CB8AC3E}">
        <p14:creationId xmlns:p14="http://schemas.microsoft.com/office/powerpoint/2010/main" val="2917361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US" dirty="0"/>
              <a:t>A Digital Twin is more than just a model. </a:t>
            </a:r>
          </a:p>
          <a:p>
            <a:endParaRPr lang="en-US" dirty="0"/>
          </a:p>
          <a:p>
            <a:r>
              <a:rPr lang="en-US" dirty="0"/>
              <a:t>It is a living, dynamic connection between the physical and the digital. </a:t>
            </a:r>
          </a:p>
          <a:p>
            <a:endParaRPr lang="en-US" dirty="0"/>
          </a:p>
          <a:p>
            <a:r>
              <a:rPr lang="en-US" dirty="0"/>
              <a:t>On one side we have the real-world product, on the other side its virtual representation, and in the middle the data link that keeps them synchronized. </a:t>
            </a:r>
          </a:p>
          <a:p>
            <a:r>
              <a:rPr lang="en-US" dirty="0"/>
              <a:t>This allows us to test, monitor, and improve performance virtually before making real-world changes.</a:t>
            </a:r>
            <a:endParaRPr lang="da-DK" dirty="0"/>
          </a:p>
        </p:txBody>
      </p:sp>
      <p:sp>
        <p:nvSpPr>
          <p:cNvPr id="4" name="Pladsholder til slidenummer 3"/>
          <p:cNvSpPr>
            <a:spLocks noGrp="1"/>
          </p:cNvSpPr>
          <p:nvPr>
            <p:ph type="sldNum" sz="quarter" idx="5"/>
          </p:nvPr>
        </p:nvSpPr>
        <p:spPr/>
        <p:txBody>
          <a:bodyPr/>
          <a:lstStyle/>
          <a:p>
            <a:fld id="{42F8B832-3BAC-42E5-B6E0-793EB86B4E97}" type="slidenum">
              <a:rPr lang="da-DK" smtClean="0"/>
              <a:t>2</a:t>
            </a:fld>
            <a:endParaRPr lang="da-DK"/>
          </a:p>
        </p:txBody>
      </p:sp>
    </p:spTree>
    <p:extLst>
      <p:ext uri="{BB962C8B-B14F-4D97-AF65-F5344CB8AC3E}">
        <p14:creationId xmlns:p14="http://schemas.microsoft.com/office/powerpoint/2010/main" val="698940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8603F4-CBA8-313F-7219-9E704C2C5A11}"/>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B4DF882E-8052-AFC3-C271-B71DAF8D92A8}"/>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0098EB53-D3EF-AA73-6A5F-66AF5F189361}"/>
              </a:ext>
            </a:extLst>
          </p:cNvPr>
          <p:cNvSpPr>
            <a:spLocks noGrp="1"/>
          </p:cNvSpPr>
          <p:nvPr>
            <p:ph type="body" idx="1"/>
          </p:nvPr>
        </p:nvSpPr>
        <p:spPr/>
        <p:txBody>
          <a:bodyPr/>
          <a:lstStyle/>
          <a:p>
            <a:r>
              <a:rPr lang="en-US" dirty="0"/>
              <a:t>A Digital Twin is more than just a model. </a:t>
            </a:r>
          </a:p>
          <a:p>
            <a:endParaRPr lang="en-US" dirty="0"/>
          </a:p>
          <a:p>
            <a:r>
              <a:rPr lang="en-US" dirty="0"/>
              <a:t>It is a living, dynamic connection between the physical and the digital. </a:t>
            </a:r>
          </a:p>
          <a:p>
            <a:endParaRPr lang="en-US" dirty="0"/>
          </a:p>
          <a:p>
            <a:r>
              <a:rPr lang="en-US" dirty="0"/>
              <a:t>On one side we have the real-world product, on the other side its virtual representation, and in the middle the data link that keeps them synchronized. </a:t>
            </a:r>
          </a:p>
          <a:p>
            <a:r>
              <a:rPr lang="en-US" dirty="0"/>
              <a:t>This allows us to test, monitor, and improve performance virtually before making real-world changes.</a:t>
            </a:r>
            <a:endParaRPr lang="da-DK" dirty="0"/>
          </a:p>
        </p:txBody>
      </p:sp>
      <p:sp>
        <p:nvSpPr>
          <p:cNvPr id="4" name="Pladsholder til slidenummer 3">
            <a:extLst>
              <a:ext uri="{FF2B5EF4-FFF2-40B4-BE49-F238E27FC236}">
                <a16:creationId xmlns:a16="http://schemas.microsoft.com/office/drawing/2014/main" id="{CAE14A4C-6BA6-C982-95AA-3E7E0A36BAC9}"/>
              </a:ext>
            </a:extLst>
          </p:cNvPr>
          <p:cNvSpPr>
            <a:spLocks noGrp="1"/>
          </p:cNvSpPr>
          <p:nvPr>
            <p:ph type="sldNum" sz="quarter" idx="5"/>
          </p:nvPr>
        </p:nvSpPr>
        <p:spPr/>
        <p:txBody>
          <a:bodyPr/>
          <a:lstStyle/>
          <a:p>
            <a:fld id="{42F8B832-3BAC-42E5-B6E0-793EB86B4E97}" type="slidenum">
              <a:rPr lang="da-DK" smtClean="0"/>
              <a:t>3</a:t>
            </a:fld>
            <a:endParaRPr lang="da-DK"/>
          </a:p>
        </p:txBody>
      </p:sp>
    </p:spTree>
    <p:extLst>
      <p:ext uri="{BB962C8B-B14F-4D97-AF65-F5344CB8AC3E}">
        <p14:creationId xmlns:p14="http://schemas.microsoft.com/office/powerpoint/2010/main" val="3755432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US" dirty="0"/>
              <a:t>It’s important to distinguish between similar concepts. </a:t>
            </a:r>
          </a:p>
          <a:p>
            <a:r>
              <a:rPr lang="en-US" dirty="0"/>
              <a:t>A digital model is one-directional, often used for design. </a:t>
            </a:r>
          </a:p>
          <a:p>
            <a:r>
              <a:rPr lang="en-US" dirty="0"/>
              <a:t>A digital shadow collects data from a physical object but doesn’t send anything back. </a:t>
            </a:r>
          </a:p>
          <a:p>
            <a:r>
              <a:rPr lang="en-US" dirty="0"/>
              <a:t>A true digital twin is two-way: the physical influences the digital, and the digital can influence the physical.</a:t>
            </a:r>
            <a:endParaRPr lang="da-DK" dirty="0"/>
          </a:p>
        </p:txBody>
      </p:sp>
      <p:sp>
        <p:nvSpPr>
          <p:cNvPr id="4" name="Pladsholder til slidenummer 3"/>
          <p:cNvSpPr>
            <a:spLocks noGrp="1"/>
          </p:cNvSpPr>
          <p:nvPr>
            <p:ph type="sldNum" sz="quarter" idx="5"/>
          </p:nvPr>
        </p:nvSpPr>
        <p:spPr/>
        <p:txBody>
          <a:bodyPr/>
          <a:lstStyle/>
          <a:p>
            <a:fld id="{42F8B832-3BAC-42E5-B6E0-793EB86B4E97}" type="slidenum">
              <a:rPr lang="da-DK" smtClean="0"/>
              <a:t>4</a:t>
            </a:fld>
            <a:endParaRPr lang="da-DK"/>
          </a:p>
        </p:txBody>
      </p:sp>
    </p:spTree>
    <p:extLst>
      <p:ext uri="{BB962C8B-B14F-4D97-AF65-F5344CB8AC3E}">
        <p14:creationId xmlns:p14="http://schemas.microsoft.com/office/powerpoint/2010/main" val="28548529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US" dirty="0"/>
              <a:t>The roots of Digital Twins go back to Apollo 13, where simulations and a physical model helped solve the oxygen tank crisis. </a:t>
            </a:r>
          </a:p>
          <a:p>
            <a:r>
              <a:rPr lang="en-US" dirty="0"/>
              <a:t>Later, AI research and robotics, like the Shakey robot, showed how digital and physical spaces could interact. </a:t>
            </a:r>
          </a:p>
          <a:p>
            <a:r>
              <a:rPr lang="en-US" dirty="0"/>
              <a:t>The term ‘Digital Twin’ appeared in 1997, and by 2002 the concept was more clearly defined. Since 2018, it has become mainstream in many industries.</a:t>
            </a:r>
            <a:endParaRPr lang="da-DK" dirty="0"/>
          </a:p>
        </p:txBody>
      </p:sp>
      <p:sp>
        <p:nvSpPr>
          <p:cNvPr id="4" name="Pladsholder til slidenummer 3"/>
          <p:cNvSpPr>
            <a:spLocks noGrp="1"/>
          </p:cNvSpPr>
          <p:nvPr>
            <p:ph type="sldNum" sz="quarter" idx="5"/>
          </p:nvPr>
        </p:nvSpPr>
        <p:spPr/>
        <p:txBody>
          <a:bodyPr/>
          <a:lstStyle/>
          <a:p>
            <a:fld id="{42F8B832-3BAC-42E5-B6E0-793EB86B4E97}" type="slidenum">
              <a:rPr lang="da-DK" smtClean="0"/>
              <a:t>5</a:t>
            </a:fld>
            <a:endParaRPr lang="da-DK"/>
          </a:p>
        </p:txBody>
      </p:sp>
    </p:spTree>
    <p:extLst>
      <p:ext uri="{BB962C8B-B14F-4D97-AF65-F5344CB8AC3E}">
        <p14:creationId xmlns:p14="http://schemas.microsoft.com/office/powerpoint/2010/main" val="38014966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7A076-FD08-EFFB-C76C-EC9962A0810C}"/>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3446828B-AB5B-28C2-0E31-FC2DEF99100D}"/>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61688A3F-D62D-361E-CEDE-F6233149F454}"/>
              </a:ext>
            </a:extLst>
          </p:cNvPr>
          <p:cNvSpPr>
            <a:spLocks noGrp="1"/>
          </p:cNvSpPr>
          <p:nvPr>
            <p:ph type="body" idx="1"/>
          </p:nvPr>
        </p:nvSpPr>
        <p:spPr/>
        <p:txBody>
          <a:bodyPr/>
          <a:lstStyle/>
          <a:p>
            <a:r>
              <a:rPr lang="en-US" dirty="0"/>
              <a:t>We usually speak of three types of Digital Twins. </a:t>
            </a:r>
            <a:br>
              <a:rPr lang="en-US" dirty="0"/>
            </a:br>
            <a:r>
              <a:rPr lang="en-US" dirty="0"/>
              <a:t>The Prototype, used before anything is built, allows virtual testing. </a:t>
            </a:r>
          </a:p>
          <a:p>
            <a:r>
              <a:rPr lang="en-US" dirty="0"/>
              <a:t>The Instance represents a specific product with serial numbers and real-time data. </a:t>
            </a:r>
          </a:p>
          <a:p>
            <a:r>
              <a:rPr lang="en-US" dirty="0"/>
              <a:t>The Aggregate combines many instances to analyze trends, predict failures, and improve future versions.</a:t>
            </a:r>
            <a:endParaRPr lang="da-DK" dirty="0"/>
          </a:p>
        </p:txBody>
      </p:sp>
      <p:sp>
        <p:nvSpPr>
          <p:cNvPr id="4" name="Pladsholder til slidenummer 3">
            <a:extLst>
              <a:ext uri="{FF2B5EF4-FFF2-40B4-BE49-F238E27FC236}">
                <a16:creationId xmlns:a16="http://schemas.microsoft.com/office/drawing/2014/main" id="{A5BA42C1-4463-828C-68B2-7720545915A5}"/>
              </a:ext>
            </a:extLst>
          </p:cNvPr>
          <p:cNvSpPr>
            <a:spLocks noGrp="1"/>
          </p:cNvSpPr>
          <p:nvPr>
            <p:ph type="sldNum" sz="quarter" idx="5"/>
          </p:nvPr>
        </p:nvSpPr>
        <p:spPr/>
        <p:txBody>
          <a:bodyPr/>
          <a:lstStyle/>
          <a:p>
            <a:fld id="{42F8B832-3BAC-42E5-B6E0-793EB86B4E97}" type="slidenum">
              <a:rPr lang="da-DK" smtClean="0"/>
              <a:t>6</a:t>
            </a:fld>
            <a:endParaRPr lang="da-DK"/>
          </a:p>
        </p:txBody>
      </p:sp>
    </p:spTree>
    <p:extLst>
      <p:ext uri="{BB962C8B-B14F-4D97-AF65-F5344CB8AC3E}">
        <p14:creationId xmlns:p14="http://schemas.microsoft.com/office/powerpoint/2010/main" val="25809994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D2823-FD41-FBA9-8E60-7218BB78BF91}"/>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A9AFD769-684D-FDA0-A5E8-CC9D77A6B972}"/>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56EBD0F2-4758-0F68-292A-B2D0FB2FB1DA}"/>
              </a:ext>
            </a:extLst>
          </p:cNvPr>
          <p:cNvSpPr>
            <a:spLocks noGrp="1"/>
          </p:cNvSpPr>
          <p:nvPr>
            <p:ph type="body" idx="1"/>
          </p:nvPr>
        </p:nvSpPr>
        <p:spPr/>
        <p:txBody>
          <a:bodyPr/>
          <a:lstStyle/>
          <a:p>
            <a:r>
              <a:rPr lang="en-US" dirty="0"/>
              <a:t>We usually speak of three types of Digital Twins. </a:t>
            </a:r>
            <a:br>
              <a:rPr lang="en-US" dirty="0"/>
            </a:br>
            <a:r>
              <a:rPr lang="en-US" dirty="0"/>
              <a:t>The Prototype, used before anything is built, allows virtual testing. </a:t>
            </a:r>
          </a:p>
          <a:p>
            <a:r>
              <a:rPr lang="en-US" dirty="0"/>
              <a:t>The Instance represents a specific product with serial numbers and real-time data. </a:t>
            </a:r>
          </a:p>
          <a:p>
            <a:r>
              <a:rPr lang="en-US" dirty="0"/>
              <a:t>The Aggregate combines many instances to analyze trends, predict failures, and improve future versions.</a:t>
            </a:r>
            <a:endParaRPr lang="da-DK" dirty="0"/>
          </a:p>
        </p:txBody>
      </p:sp>
      <p:sp>
        <p:nvSpPr>
          <p:cNvPr id="4" name="Pladsholder til slidenummer 3">
            <a:extLst>
              <a:ext uri="{FF2B5EF4-FFF2-40B4-BE49-F238E27FC236}">
                <a16:creationId xmlns:a16="http://schemas.microsoft.com/office/drawing/2014/main" id="{DD1806E3-0D37-8AAA-5ACB-5FEA762C068F}"/>
              </a:ext>
            </a:extLst>
          </p:cNvPr>
          <p:cNvSpPr>
            <a:spLocks noGrp="1"/>
          </p:cNvSpPr>
          <p:nvPr>
            <p:ph type="sldNum" sz="quarter" idx="5"/>
          </p:nvPr>
        </p:nvSpPr>
        <p:spPr/>
        <p:txBody>
          <a:bodyPr/>
          <a:lstStyle/>
          <a:p>
            <a:fld id="{42F8B832-3BAC-42E5-B6E0-793EB86B4E97}" type="slidenum">
              <a:rPr lang="da-DK" smtClean="0"/>
              <a:t>9</a:t>
            </a:fld>
            <a:endParaRPr lang="da-DK"/>
          </a:p>
        </p:txBody>
      </p:sp>
    </p:spTree>
    <p:extLst>
      <p:ext uri="{BB962C8B-B14F-4D97-AF65-F5344CB8AC3E}">
        <p14:creationId xmlns:p14="http://schemas.microsoft.com/office/powerpoint/2010/main" val="617487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US" dirty="0"/>
              <a:t>A key strength of the Digital Twin is that it covers the entire lifecycle. </a:t>
            </a:r>
          </a:p>
          <a:p>
            <a:r>
              <a:rPr lang="en-US" dirty="0"/>
              <a:t>In the creation phase, we work with prototypes. </a:t>
            </a:r>
          </a:p>
          <a:p>
            <a:r>
              <a:rPr lang="en-US" dirty="0"/>
              <a:t>During manufacturing, we produce instances. </a:t>
            </a:r>
          </a:p>
          <a:p>
            <a:r>
              <a:rPr lang="en-US" dirty="0"/>
              <a:t>In operation, we monitor and update them. </a:t>
            </a:r>
          </a:p>
          <a:p>
            <a:r>
              <a:rPr lang="en-US" dirty="0"/>
              <a:t>Finally, data from aggregates can feed back into new designs, creating a closed loop of learning.</a:t>
            </a:r>
            <a:endParaRPr lang="da-DK" dirty="0"/>
          </a:p>
        </p:txBody>
      </p:sp>
      <p:sp>
        <p:nvSpPr>
          <p:cNvPr id="4" name="Pladsholder til slidenummer 3"/>
          <p:cNvSpPr>
            <a:spLocks noGrp="1"/>
          </p:cNvSpPr>
          <p:nvPr>
            <p:ph type="sldNum" sz="quarter" idx="5"/>
          </p:nvPr>
        </p:nvSpPr>
        <p:spPr/>
        <p:txBody>
          <a:bodyPr/>
          <a:lstStyle/>
          <a:p>
            <a:fld id="{42F8B832-3BAC-42E5-B6E0-793EB86B4E97}" type="slidenum">
              <a:rPr lang="da-DK" smtClean="0"/>
              <a:t>10</a:t>
            </a:fld>
            <a:endParaRPr lang="da-DK"/>
          </a:p>
        </p:txBody>
      </p:sp>
    </p:spTree>
    <p:extLst>
      <p:ext uri="{BB962C8B-B14F-4D97-AF65-F5344CB8AC3E}">
        <p14:creationId xmlns:p14="http://schemas.microsoft.com/office/powerpoint/2010/main" val="39888247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169BFB-92A2-C4BD-C766-E3FFF12019F5}"/>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8695EF2F-5825-03C0-59D6-9CC6AF21E668}"/>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BD0BB56B-970F-E42B-EA1E-1F04F2466063}"/>
              </a:ext>
            </a:extLst>
          </p:cNvPr>
          <p:cNvSpPr>
            <a:spLocks noGrp="1"/>
          </p:cNvSpPr>
          <p:nvPr>
            <p:ph type="body" idx="1"/>
          </p:nvPr>
        </p:nvSpPr>
        <p:spPr/>
        <p:txBody>
          <a:bodyPr/>
          <a:lstStyle/>
          <a:p>
            <a:r>
              <a:rPr lang="en-US" dirty="0"/>
              <a:t>Digital Twins have gone through different phases. </a:t>
            </a:r>
          </a:p>
          <a:p>
            <a:r>
              <a:rPr lang="en-US" dirty="0"/>
              <a:t>At first, everything was physical or static CAD drawings. </a:t>
            </a:r>
          </a:p>
          <a:p>
            <a:r>
              <a:rPr lang="en-US" dirty="0"/>
              <a:t>Then 3D models came. Later, companies began experimenting with data integration. </a:t>
            </a:r>
          </a:p>
          <a:p>
            <a:r>
              <a:rPr lang="en-US" dirty="0"/>
              <a:t>Today, we are in the replicative phase, with full platforms supporting twins. </a:t>
            </a:r>
          </a:p>
          <a:p>
            <a:r>
              <a:rPr lang="en-US" dirty="0"/>
              <a:t>The future is intelligent twins that predict problems before they happen, using AI and machine learning.</a:t>
            </a:r>
            <a:endParaRPr lang="da-DK" dirty="0"/>
          </a:p>
        </p:txBody>
      </p:sp>
      <p:sp>
        <p:nvSpPr>
          <p:cNvPr id="4" name="Pladsholder til slidenummer 3">
            <a:extLst>
              <a:ext uri="{FF2B5EF4-FFF2-40B4-BE49-F238E27FC236}">
                <a16:creationId xmlns:a16="http://schemas.microsoft.com/office/drawing/2014/main" id="{63F47748-6A1F-1C70-54B7-BF3C8A1D4C2B}"/>
              </a:ext>
            </a:extLst>
          </p:cNvPr>
          <p:cNvSpPr>
            <a:spLocks noGrp="1"/>
          </p:cNvSpPr>
          <p:nvPr>
            <p:ph type="sldNum" sz="quarter" idx="5"/>
          </p:nvPr>
        </p:nvSpPr>
        <p:spPr/>
        <p:txBody>
          <a:bodyPr/>
          <a:lstStyle/>
          <a:p>
            <a:fld id="{42F8B832-3BAC-42E5-B6E0-793EB86B4E97}" type="slidenum">
              <a:rPr lang="da-DK" smtClean="0"/>
              <a:t>11</a:t>
            </a:fld>
            <a:endParaRPr lang="da-DK"/>
          </a:p>
        </p:txBody>
      </p:sp>
    </p:spTree>
    <p:extLst>
      <p:ext uri="{BB962C8B-B14F-4D97-AF65-F5344CB8AC3E}">
        <p14:creationId xmlns:p14="http://schemas.microsoft.com/office/powerpoint/2010/main" val="162202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BFCB55-EB64-63CA-E848-9718D3B335F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20F22D44-89DC-7C8A-EF1B-83CE45F355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C044323-A56D-F948-F5F0-C6B0104F5913}"/>
              </a:ext>
            </a:extLst>
          </p:cNvPr>
          <p:cNvSpPr>
            <a:spLocks noGrp="1"/>
          </p:cNvSpPr>
          <p:nvPr>
            <p:ph type="dt" sz="half" idx="10"/>
          </p:nvPr>
        </p:nvSpPr>
        <p:spPr/>
        <p:txBody>
          <a:bodyPr/>
          <a:lstStyle/>
          <a:p>
            <a:fld id="{6753AA24-D390-4303-9926-8AC0A7017230}" type="datetimeFigureOut">
              <a:rPr lang="de-DE" smtClean="0"/>
              <a:t>25.02.2026</a:t>
            </a:fld>
            <a:endParaRPr lang="de-DE"/>
          </a:p>
        </p:txBody>
      </p:sp>
      <p:sp>
        <p:nvSpPr>
          <p:cNvPr id="5" name="Fußzeilenplatzhalter 4">
            <a:extLst>
              <a:ext uri="{FF2B5EF4-FFF2-40B4-BE49-F238E27FC236}">
                <a16:creationId xmlns:a16="http://schemas.microsoft.com/office/drawing/2014/main" id="{175E5CEF-AABF-9235-F07E-FBB8D088D41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E0A4EA9B-3262-E728-777E-A53649961500}"/>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771098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3DEE37-1962-39B2-F4AA-426220D1277E}"/>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068AD095-B5A6-8936-E12E-E960F58826E3}"/>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2907081-AAE2-EFD9-1706-B83B84A78DE1}"/>
              </a:ext>
            </a:extLst>
          </p:cNvPr>
          <p:cNvSpPr>
            <a:spLocks noGrp="1"/>
          </p:cNvSpPr>
          <p:nvPr>
            <p:ph type="dt" sz="half" idx="10"/>
          </p:nvPr>
        </p:nvSpPr>
        <p:spPr/>
        <p:txBody>
          <a:bodyPr/>
          <a:lstStyle/>
          <a:p>
            <a:fld id="{6753AA24-D390-4303-9926-8AC0A7017230}" type="datetimeFigureOut">
              <a:rPr lang="de-DE" smtClean="0"/>
              <a:t>25.02.2026</a:t>
            </a:fld>
            <a:endParaRPr lang="de-DE"/>
          </a:p>
        </p:txBody>
      </p:sp>
      <p:sp>
        <p:nvSpPr>
          <p:cNvPr id="5" name="Fußzeilenplatzhalter 4">
            <a:extLst>
              <a:ext uri="{FF2B5EF4-FFF2-40B4-BE49-F238E27FC236}">
                <a16:creationId xmlns:a16="http://schemas.microsoft.com/office/drawing/2014/main" id="{953BDB22-F8D5-0F7A-D0E5-AAF1E39ABFE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037BD14A-34D5-E643-D8CB-A010FC134955}"/>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627030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05616F7-5A9E-19A3-6873-933D09FF2523}"/>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C3C37D77-91F3-6746-5E1F-CD5E86B30D61}"/>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483CA49-EAE0-5A92-DCEB-59B33F1CCD86}"/>
              </a:ext>
            </a:extLst>
          </p:cNvPr>
          <p:cNvSpPr>
            <a:spLocks noGrp="1"/>
          </p:cNvSpPr>
          <p:nvPr>
            <p:ph type="dt" sz="half" idx="10"/>
          </p:nvPr>
        </p:nvSpPr>
        <p:spPr/>
        <p:txBody>
          <a:bodyPr/>
          <a:lstStyle/>
          <a:p>
            <a:fld id="{6753AA24-D390-4303-9926-8AC0A7017230}" type="datetimeFigureOut">
              <a:rPr lang="de-DE" smtClean="0"/>
              <a:t>25.02.2026</a:t>
            </a:fld>
            <a:endParaRPr lang="de-DE"/>
          </a:p>
        </p:txBody>
      </p:sp>
      <p:sp>
        <p:nvSpPr>
          <p:cNvPr id="5" name="Fußzeilenplatzhalter 4">
            <a:extLst>
              <a:ext uri="{FF2B5EF4-FFF2-40B4-BE49-F238E27FC236}">
                <a16:creationId xmlns:a16="http://schemas.microsoft.com/office/drawing/2014/main" id="{C7575D39-9A0E-7E85-EB55-925473107EA8}"/>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F4E99C2-842F-7FC1-383A-7CE7DE81E17D}"/>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3840712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6092D5-DFD1-1A42-472F-80A4C03A8EC6}"/>
              </a:ext>
            </a:extLst>
          </p:cNvPr>
          <p:cNvSpPr>
            <a:spLocks noGrp="1"/>
          </p:cNvSpPr>
          <p:nvPr>
            <p:ph type="title"/>
          </p:nvPr>
        </p:nvSpPr>
        <p:spPr/>
        <p:txBody>
          <a:bodyPr vert="horz" lIns="91440" tIns="45720" rIns="91440" bIns="45720" rtlCol="0" anchor="ctr">
            <a:normAutofit/>
          </a:bodyPr>
          <a:lstStyle>
            <a:lvl1pPr>
              <a:defRPr lang="de-DE" sz="3600">
                <a:solidFill>
                  <a:schemeClr val="tx2"/>
                </a:solidFill>
              </a:defRPr>
            </a:lvl1pPr>
          </a:lstStyle>
          <a:p>
            <a:pPr lvl="0"/>
            <a:r>
              <a:rPr lang="de-DE" dirty="0"/>
              <a:t>Mastertitelformat bearbeiten</a:t>
            </a:r>
          </a:p>
        </p:txBody>
      </p:sp>
      <p:sp>
        <p:nvSpPr>
          <p:cNvPr id="3" name="Inhaltsplatzhalter 2">
            <a:extLst>
              <a:ext uri="{FF2B5EF4-FFF2-40B4-BE49-F238E27FC236}">
                <a16:creationId xmlns:a16="http://schemas.microsoft.com/office/drawing/2014/main" id="{51AFC279-34E1-B7B8-97EE-039B58C9F53D}"/>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BADEA90-E77F-0C46-7CB4-1AB9328806BB}"/>
              </a:ext>
            </a:extLst>
          </p:cNvPr>
          <p:cNvSpPr>
            <a:spLocks noGrp="1"/>
          </p:cNvSpPr>
          <p:nvPr>
            <p:ph type="dt" sz="half" idx="10"/>
          </p:nvPr>
        </p:nvSpPr>
        <p:spPr/>
        <p:txBody>
          <a:bodyPr/>
          <a:lstStyle/>
          <a:p>
            <a:fld id="{6753AA24-D390-4303-9926-8AC0A7017230}" type="datetimeFigureOut">
              <a:rPr lang="de-DE" smtClean="0"/>
              <a:t>25.02.2026</a:t>
            </a:fld>
            <a:endParaRPr lang="de-DE"/>
          </a:p>
        </p:txBody>
      </p:sp>
      <p:sp>
        <p:nvSpPr>
          <p:cNvPr id="5" name="Fußzeilenplatzhalter 4">
            <a:extLst>
              <a:ext uri="{FF2B5EF4-FFF2-40B4-BE49-F238E27FC236}">
                <a16:creationId xmlns:a16="http://schemas.microsoft.com/office/drawing/2014/main" id="{2F468A49-A4A2-F551-87C3-9DA16DD3B3C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4E066D9-9341-8402-B669-0603F2FAF20A}"/>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2619181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46FFD7-E13D-CBF0-7B7E-4397F500CCE3}"/>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44460CF0-1C48-2F6C-A576-5B09438423E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B9FE46B3-8430-AEB3-C651-33B9B62A3C4D}"/>
              </a:ext>
            </a:extLst>
          </p:cNvPr>
          <p:cNvSpPr>
            <a:spLocks noGrp="1"/>
          </p:cNvSpPr>
          <p:nvPr>
            <p:ph type="dt" sz="half" idx="10"/>
          </p:nvPr>
        </p:nvSpPr>
        <p:spPr/>
        <p:txBody>
          <a:bodyPr/>
          <a:lstStyle/>
          <a:p>
            <a:fld id="{6753AA24-D390-4303-9926-8AC0A7017230}" type="datetimeFigureOut">
              <a:rPr lang="de-DE" smtClean="0"/>
              <a:t>25.02.2026</a:t>
            </a:fld>
            <a:endParaRPr lang="de-DE"/>
          </a:p>
        </p:txBody>
      </p:sp>
      <p:sp>
        <p:nvSpPr>
          <p:cNvPr id="5" name="Fußzeilenplatzhalter 4">
            <a:extLst>
              <a:ext uri="{FF2B5EF4-FFF2-40B4-BE49-F238E27FC236}">
                <a16:creationId xmlns:a16="http://schemas.microsoft.com/office/drawing/2014/main" id="{1A22CF7C-8F2F-AA2F-EB8D-88DC85A58E3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3CF35817-339E-1057-15D9-A87520BB1C95}"/>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3119814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073E90-C77A-DB9D-0332-4F2FDC6F1F8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91BAC51D-8C6C-89CC-416F-6CF83DA9F213}"/>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B36F4C19-1E02-FC95-FCC1-ED758334A9F8}"/>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0CEF5476-F0CB-CE45-1499-B6467D01977C}"/>
              </a:ext>
            </a:extLst>
          </p:cNvPr>
          <p:cNvSpPr>
            <a:spLocks noGrp="1"/>
          </p:cNvSpPr>
          <p:nvPr>
            <p:ph type="dt" sz="half" idx="10"/>
          </p:nvPr>
        </p:nvSpPr>
        <p:spPr/>
        <p:txBody>
          <a:bodyPr/>
          <a:lstStyle/>
          <a:p>
            <a:fld id="{6753AA24-D390-4303-9926-8AC0A7017230}" type="datetimeFigureOut">
              <a:rPr lang="de-DE" smtClean="0"/>
              <a:t>25.02.2026</a:t>
            </a:fld>
            <a:endParaRPr lang="de-DE"/>
          </a:p>
        </p:txBody>
      </p:sp>
      <p:sp>
        <p:nvSpPr>
          <p:cNvPr id="6" name="Fußzeilenplatzhalter 5">
            <a:extLst>
              <a:ext uri="{FF2B5EF4-FFF2-40B4-BE49-F238E27FC236}">
                <a16:creationId xmlns:a16="http://schemas.microsoft.com/office/drawing/2014/main" id="{E3F2982D-F751-16C5-BF20-41B706A9E7F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C45C6BA-F4DA-BE24-9972-B51A93CCE50E}"/>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1511054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ADEF68-10A7-A5F1-C90E-633DF3B8FC38}"/>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B08BBFC9-1C02-F589-CA48-D1D440F504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A40B9B5-0FA6-4C0C-9900-2AD26E950395}"/>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3F20CE75-83B1-603A-BA67-4A31F3CC92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11937948-A37E-ED39-F937-96233F1D9523}"/>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DC530285-B9F2-FBC4-871E-FDFC7E0E90B6}"/>
              </a:ext>
            </a:extLst>
          </p:cNvPr>
          <p:cNvSpPr>
            <a:spLocks noGrp="1"/>
          </p:cNvSpPr>
          <p:nvPr>
            <p:ph type="dt" sz="half" idx="10"/>
          </p:nvPr>
        </p:nvSpPr>
        <p:spPr/>
        <p:txBody>
          <a:bodyPr/>
          <a:lstStyle/>
          <a:p>
            <a:fld id="{6753AA24-D390-4303-9926-8AC0A7017230}" type="datetimeFigureOut">
              <a:rPr lang="de-DE" smtClean="0"/>
              <a:t>25.02.2026</a:t>
            </a:fld>
            <a:endParaRPr lang="de-DE"/>
          </a:p>
        </p:txBody>
      </p:sp>
      <p:sp>
        <p:nvSpPr>
          <p:cNvPr id="8" name="Fußzeilenplatzhalter 7">
            <a:extLst>
              <a:ext uri="{FF2B5EF4-FFF2-40B4-BE49-F238E27FC236}">
                <a16:creationId xmlns:a16="http://schemas.microsoft.com/office/drawing/2014/main" id="{984C695A-E0D3-8937-408D-9E2431D1D298}"/>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001372F3-29AC-AA74-4297-0AC1F9836C19}"/>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816005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729E24-8C76-ED58-6C84-FAF9873493BF}"/>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726A1353-D09A-0489-E802-0EFC4B6080C5}"/>
              </a:ext>
            </a:extLst>
          </p:cNvPr>
          <p:cNvSpPr>
            <a:spLocks noGrp="1"/>
          </p:cNvSpPr>
          <p:nvPr>
            <p:ph type="dt" sz="half" idx="10"/>
          </p:nvPr>
        </p:nvSpPr>
        <p:spPr/>
        <p:txBody>
          <a:bodyPr/>
          <a:lstStyle/>
          <a:p>
            <a:fld id="{6753AA24-D390-4303-9926-8AC0A7017230}" type="datetimeFigureOut">
              <a:rPr lang="de-DE" smtClean="0"/>
              <a:t>25.02.2026</a:t>
            </a:fld>
            <a:endParaRPr lang="de-DE"/>
          </a:p>
        </p:txBody>
      </p:sp>
      <p:sp>
        <p:nvSpPr>
          <p:cNvPr id="4" name="Fußzeilenplatzhalter 3">
            <a:extLst>
              <a:ext uri="{FF2B5EF4-FFF2-40B4-BE49-F238E27FC236}">
                <a16:creationId xmlns:a16="http://schemas.microsoft.com/office/drawing/2014/main" id="{7DD95271-944F-CEC1-E02F-0586E82CA61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4E432A11-EC5B-EF74-18B9-CAE747D48941}"/>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1654987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8AF6B1-6286-2D58-31B9-C914506E53DC}"/>
              </a:ext>
            </a:extLst>
          </p:cNvPr>
          <p:cNvSpPr>
            <a:spLocks noGrp="1"/>
          </p:cNvSpPr>
          <p:nvPr>
            <p:ph type="dt" sz="half" idx="10"/>
          </p:nvPr>
        </p:nvSpPr>
        <p:spPr/>
        <p:txBody>
          <a:bodyPr/>
          <a:lstStyle/>
          <a:p>
            <a:fld id="{6753AA24-D390-4303-9926-8AC0A7017230}" type="datetimeFigureOut">
              <a:rPr lang="de-DE" smtClean="0"/>
              <a:t>25.02.2026</a:t>
            </a:fld>
            <a:endParaRPr lang="de-DE"/>
          </a:p>
        </p:txBody>
      </p:sp>
      <p:sp>
        <p:nvSpPr>
          <p:cNvPr id="3" name="Fußzeilenplatzhalter 2">
            <a:extLst>
              <a:ext uri="{FF2B5EF4-FFF2-40B4-BE49-F238E27FC236}">
                <a16:creationId xmlns:a16="http://schemas.microsoft.com/office/drawing/2014/main" id="{F96638A7-FE12-F344-AAEB-A5ADC0294C9B}"/>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70F48A94-359D-A249-2372-24D17B919E2E}"/>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1669634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A73F25-C77B-8852-3EBE-EEBDC84CE586}"/>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860314A2-55FC-5C59-9B5A-4F6E9D28D5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1021F92D-9EA6-22D5-81E6-9C8894DE00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B0A830C-5E4B-6B84-CA61-4E6D2C17DAC3}"/>
              </a:ext>
            </a:extLst>
          </p:cNvPr>
          <p:cNvSpPr>
            <a:spLocks noGrp="1"/>
          </p:cNvSpPr>
          <p:nvPr>
            <p:ph type="dt" sz="half" idx="10"/>
          </p:nvPr>
        </p:nvSpPr>
        <p:spPr/>
        <p:txBody>
          <a:bodyPr/>
          <a:lstStyle/>
          <a:p>
            <a:fld id="{6753AA24-D390-4303-9926-8AC0A7017230}" type="datetimeFigureOut">
              <a:rPr lang="de-DE" smtClean="0"/>
              <a:t>25.02.2026</a:t>
            </a:fld>
            <a:endParaRPr lang="de-DE"/>
          </a:p>
        </p:txBody>
      </p:sp>
      <p:sp>
        <p:nvSpPr>
          <p:cNvPr id="6" name="Fußzeilenplatzhalter 5">
            <a:extLst>
              <a:ext uri="{FF2B5EF4-FFF2-40B4-BE49-F238E27FC236}">
                <a16:creationId xmlns:a16="http://schemas.microsoft.com/office/drawing/2014/main" id="{3DA29BAC-88EB-257F-8F75-2E306962CE7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8272F6FB-5142-8B78-CA4D-AB6699E72FF0}"/>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2438512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CE2B0C-645C-B551-BFDE-38884BB32743}"/>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2DC9CA83-A9A8-58D7-57BB-3C1528887E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83268327-7537-B8A4-2354-A25D6E3FDA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88D4D400-2788-6FB9-5F23-631681EF5706}"/>
              </a:ext>
            </a:extLst>
          </p:cNvPr>
          <p:cNvSpPr>
            <a:spLocks noGrp="1"/>
          </p:cNvSpPr>
          <p:nvPr>
            <p:ph type="dt" sz="half" idx="10"/>
          </p:nvPr>
        </p:nvSpPr>
        <p:spPr/>
        <p:txBody>
          <a:bodyPr/>
          <a:lstStyle/>
          <a:p>
            <a:fld id="{6753AA24-D390-4303-9926-8AC0A7017230}" type="datetimeFigureOut">
              <a:rPr lang="de-DE" smtClean="0"/>
              <a:t>25.02.2026</a:t>
            </a:fld>
            <a:endParaRPr lang="de-DE"/>
          </a:p>
        </p:txBody>
      </p:sp>
      <p:sp>
        <p:nvSpPr>
          <p:cNvPr id="6" name="Fußzeilenplatzhalter 5">
            <a:extLst>
              <a:ext uri="{FF2B5EF4-FFF2-40B4-BE49-F238E27FC236}">
                <a16:creationId xmlns:a16="http://schemas.microsoft.com/office/drawing/2014/main" id="{18A34952-33C3-A083-7338-2964BA4B2DC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44592A0E-D7C3-7786-9CBA-BB9C64E2C361}"/>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3200431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65D31945-8164-4563-8DA6-25403567CF5F}"/>
              </a:ext>
            </a:extLst>
          </p:cNvPr>
          <p:cNvSpPr>
            <a:spLocks noGrp="1"/>
          </p:cNvSpPr>
          <p:nvPr>
            <p:ph type="title"/>
          </p:nvPr>
        </p:nvSpPr>
        <p:spPr>
          <a:xfrm>
            <a:off x="472440" y="365125"/>
            <a:ext cx="7894320" cy="1325563"/>
          </a:xfrm>
          <a:prstGeom prst="rect">
            <a:avLst/>
          </a:prstGeom>
        </p:spPr>
        <p:txBody>
          <a:bodyPr vert="horz" lIns="91440" tIns="45720" rIns="91440" bIns="45720" rtlCol="0" anchor="ctr">
            <a:normAutofit/>
          </a:bodyPr>
          <a:lstStyle/>
          <a:p>
            <a:pPr lvl="0"/>
            <a:r>
              <a:rPr lang="de-DE" dirty="0"/>
              <a:t>Mastertitelformat bearbeiten</a:t>
            </a:r>
          </a:p>
        </p:txBody>
      </p:sp>
      <p:sp>
        <p:nvSpPr>
          <p:cNvPr id="3" name="Textplatzhalter 2">
            <a:extLst>
              <a:ext uri="{FF2B5EF4-FFF2-40B4-BE49-F238E27FC236}">
                <a16:creationId xmlns:a16="http://schemas.microsoft.com/office/drawing/2014/main" id="{932320A2-2AF8-778B-5021-0D68A4E30585}"/>
              </a:ext>
            </a:extLst>
          </p:cNvPr>
          <p:cNvSpPr>
            <a:spLocks noGrp="1"/>
          </p:cNvSpPr>
          <p:nvPr>
            <p:ph type="body" idx="1"/>
          </p:nvPr>
        </p:nvSpPr>
        <p:spPr>
          <a:xfrm>
            <a:off x="472440" y="1825625"/>
            <a:ext cx="10995660" cy="4156075"/>
          </a:xfrm>
          <a:prstGeom prst="rect">
            <a:avLst/>
          </a:prstGeom>
        </p:spPr>
        <p:txBody>
          <a:bodyPr vert="horz" lIns="91440" tIns="45720" rIns="91440" bIns="45720" rtlCol="0" anchor="t">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CE24B3F9-8B8F-08B8-44BF-61C8A331112F}"/>
              </a:ext>
            </a:extLst>
          </p:cNvPr>
          <p:cNvSpPr>
            <a:spLocks noGrp="1"/>
          </p:cNvSpPr>
          <p:nvPr>
            <p:ph type="dt" sz="half" idx="2"/>
          </p:nvPr>
        </p:nvSpPr>
        <p:spPr>
          <a:xfrm>
            <a:off x="815340" y="704977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753AA24-D390-4303-9926-8AC0A7017230}" type="datetimeFigureOut">
              <a:rPr lang="de-DE" smtClean="0"/>
              <a:t>25.02.2026</a:t>
            </a:fld>
            <a:endParaRPr lang="de-DE"/>
          </a:p>
        </p:txBody>
      </p:sp>
      <p:sp>
        <p:nvSpPr>
          <p:cNvPr id="5" name="Fußzeilenplatzhalter 4">
            <a:extLst>
              <a:ext uri="{FF2B5EF4-FFF2-40B4-BE49-F238E27FC236}">
                <a16:creationId xmlns:a16="http://schemas.microsoft.com/office/drawing/2014/main" id="{8541928A-FDEB-3314-B3DB-AF2B42B35A00}"/>
              </a:ext>
            </a:extLst>
          </p:cNvPr>
          <p:cNvSpPr>
            <a:spLocks noGrp="1"/>
          </p:cNvSpPr>
          <p:nvPr>
            <p:ph type="ftr" sz="quarter" idx="3"/>
          </p:nvPr>
        </p:nvSpPr>
        <p:spPr>
          <a:xfrm>
            <a:off x="4140702" y="714121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3F7CFA9F-E9F7-8C44-DFAA-86E08F52169E}"/>
              </a:ext>
            </a:extLst>
          </p:cNvPr>
          <p:cNvSpPr>
            <a:spLocks noGrp="1"/>
          </p:cNvSpPr>
          <p:nvPr>
            <p:ph type="sldNum" sz="quarter" idx="4"/>
          </p:nvPr>
        </p:nvSpPr>
        <p:spPr>
          <a:xfrm>
            <a:off x="8610600" y="7217727"/>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CC9530D-C841-460A-AF10-6EBDC0156D96}" type="slidenum">
              <a:rPr lang="de-DE" smtClean="0"/>
              <a:t>‹Nr.›</a:t>
            </a:fld>
            <a:endParaRPr lang="de-DE"/>
          </a:p>
        </p:txBody>
      </p:sp>
      <p:grpSp>
        <p:nvGrpSpPr>
          <p:cNvPr id="7" name="Group 11">
            <a:extLst>
              <a:ext uri="{FF2B5EF4-FFF2-40B4-BE49-F238E27FC236}">
                <a16:creationId xmlns:a16="http://schemas.microsoft.com/office/drawing/2014/main" id="{DDE1F887-DAF2-D0EE-FA4D-79F13F4ECB55}"/>
              </a:ext>
              <a:ext uri="{C183D7F6-B498-43B3-948B-1728B52AA6E4}">
                <adec:decorative xmlns:adec="http://schemas.microsoft.com/office/drawing/2017/decorative" val="1"/>
              </a:ext>
            </a:extLst>
          </p:cNvPr>
          <p:cNvGrpSpPr>
            <a:grpSpLocks noChangeAspect="1"/>
          </p:cNvGrpSpPr>
          <p:nvPr userDrawn="1">
            <p:extLst>
              <p:ext uri="{386F3935-93C4-4BCD-93E2-E3B085C9AB24}">
                <p16:designElem xmlns:p16="http://schemas.microsoft.com/office/powerpoint/2015/main" val="1"/>
              </p:ext>
            </p:extLst>
          </p:nvPr>
        </p:nvGrpSpPr>
        <p:grpSpPr>
          <a:xfrm>
            <a:off x="7867135" y="0"/>
            <a:ext cx="4324865" cy="2641149"/>
            <a:chOff x="6867015" y="-1"/>
            <a:chExt cx="5324985" cy="3251912"/>
          </a:xfrm>
          <a:solidFill>
            <a:schemeClr val="accent5">
              <a:alpha val="10000"/>
            </a:schemeClr>
          </a:solidFill>
        </p:grpSpPr>
        <p:sp>
          <p:nvSpPr>
            <p:cNvPr id="8" name="Freeform: Shape 12">
              <a:extLst>
                <a:ext uri="{FF2B5EF4-FFF2-40B4-BE49-F238E27FC236}">
                  <a16:creationId xmlns:a16="http://schemas.microsoft.com/office/drawing/2014/main" id="{BC4F5B8D-7076-D81B-A303-17D37E6D57C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867015" y="-1"/>
              <a:ext cx="5324985" cy="3251912"/>
            </a:xfrm>
            <a:custGeom>
              <a:avLst/>
              <a:gdLst>
                <a:gd name="connsiteX0" fmla="*/ 0 w 5324985"/>
                <a:gd name="connsiteY0" fmla="*/ 0 h 3251912"/>
                <a:gd name="connsiteX1" fmla="*/ 36826 w 5324985"/>
                <a:gd name="connsiteY1" fmla="*/ 0 h 3251912"/>
                <a:gd name="connsiteX2" fmla="*/ 45003 w 5324985"/>
                <a:gd name="connsiteY2" fmla="*/ 152909 h 3251912"/>
                <a:gd name="connsiteX3" fmla="*/ 68956 w 5324985"/>
                <a:gd name="connsiteY3" fmla="*/ 308600 h 3251912"/>
                <a:gd name="connsiteX4" fmla="*/ 167774 w 5324985"/>
                <a:gd name="connsiteY4" fmla="*/ 607968 h 3251912"/>
                <a:gd name="connsiteX5" fmla="*/ 201857 w 5324985"/>
                <a:gd name="connsiteY5" fmla="*/ 679539 h 3251912"/>
                <a:gd name="connsiteX6" fmla="*/ 239741 w 5324985"/>
                <a:gd name="connsiteY6" fmla="*/ 749488 h 3251912"/>
                <a:gd name="connsiteX7" fmla="*/ 323724 w 5324985"/>
                <a:gd name="connsiteY7" fmla="*/ 885101 h 3251912"/>
                <a:gd name="connsiteX8" fmla="*/ 416412 w 5324985"/>
                <a:gd name="connsiteY8" fmla="*/ 1016081 h 3251912"/>
                <a:gd name="connsiteX9" fmla="*/ 515719 w 5324985"/>
                <a:gd name="connsiteY9" fmla="*/ 1143356 h 3251912"/>
                <a:gd name="connsiteX10" fmla="*/ 722427 w 5324985"/>
                <a:gd name="connsiteY10" fmla="*/ 1395127 h 3251912"/>
                <a:gd name="connsiteX11" fmla="*/ 825780 w 5324985"/>
                <a:gd name="connsiteY11" fmla="*/ 1522749 h 3251912"/>
                <a:gd name="connsiteX12" fmla="*/ 926314 w 5324985"/>
                <a:gd name="connsiteY12" fmla="*/ 1651992 h 3251912"/>
                <a:gd name="connsiteX13" fmla="*/ 1026848 w 5324985"/>
                <a:gd name="connsiteY13" fmla="*/ 1776836 h 3251912"/>
                <a:gd name="connsiteX14" fmla="*/ 1131918 w 5324985"/>
                <a:gd name="connsiteY14" fmla="*/ 1897393 h 3251912"/>
                <a:gd name="connsiteX15" fmla="*/ 1354688 w 5324985"/>
                <a:gd name="connsiteY15" fmla="*/ 2124728 h 3251912"/>
                <a:gd name="connsiteX16" fmla="*/ 1855027 w 5324985"/>
                <a:gd name="connsiteY16" fmla="*/ 2504236 h 3251912"/>
                <a:gd name="connsiteX17" fmla="*/ 2131618 w 5324985"/>
                <a:gd name="connsiteY17" fmla="*/ 2646913 h 3251912"/>
                <a:gd name="connsiteX18" fmla="*/ 2423534 w 5324985"/>
                <a:gd name="connsiteY18" fmla="*/ 2754732 h 3251912"/>
                <a:gd name="connsiteX19" fmla="*/ 2727588 w 5324985"/>
                <a:gd name="connsiteY19" fmla="*/ 2829197 h 3251912"/>
                <a:gd name="connsiteX20" fmla="*/ 3041083 w 5324985"/>
                <a:gd name="connsiteY20" fmla="*/ 2870890 h 3251912"/>
                <a:gd name="connsiteX21" fmla="*/ 3360340 w 5324985"/>
                <a:gd name="connsiteY21" fmla="*/ 2883976 h 3251912"/>
                <a:gd name="connsiteX22" fmla="*/ 3439663 w 5324985"/>
                <a:gd name="connsiteY22" fmla="*/ 2883396 h 3251912"/>
                <a:gd name="connsiteX23" fmla="*/ 3478529 w 5324985"/>
                <a:gd name="connsiteY23" fmla="*/ 2882471 h 3251912"/>
                <a:gd name="connsiteX24" fmla="*/ 3517271 w 5324985"/>
                <a:gd name="connsiteY24" fmla="*/ 2880616 h 3251912"/>
                <a:gd name="connsiteX25" fmla="*/ 3671260 w 5324985"/>
                <a:gd name="connsiteY25" fmla="*/ 2867878 h 3251912"/>
                <a:gd name="connsiteX26" fmla="*/ 4265268 w 5324985"/>
                <a:gd name="connsiteY26" fmla="*/ 2716283 h 3251912"/>
                <a:gd name="connsiteX27" fmla="*/ 4546395 w 5324985"/>
                <a:gd name="connsiteY27" fmla="*/ 2584724 h 3251912"/>
                <a:gd name="connsiteX28" fmla="*/ 4817837 w 5324985"/>
                <a:gd name="connsiteY28" fmla="*/ 2424674 h 3251912"/>
                <a:gd name="connsiteX29" fmla="*/ 5081677 w 5324985"/>
                <a:gd name="connsiteY29" fmla="*/ 2243548 h 3251912"/>
                <a:gd name="connsiteX30" fmla="*/ 5211881 w 5324985"/>
                <a:gd name="connsiteY30" fmla="*/ 2147658 h 3251912"/>
                <a:gd name="connsiteX31" fmla="*/ 5324985 w 5324985"/>
                <a:gd name="connsiteY31" fmla="*/ 2062128 h 3251912"/>
                <a:gd name="connsiteX32" fmla="*/ 5324985 w 5324985"/>
                <a:gd name="connsiteY32" fmla="*/ 2514993 h 3251912"/>
                <a:gd name="connsiteX33" fmla="*/ 5314867 w 5324985"/>
                <a:gd name="connsiteY33" fmla="*/ 2522881 h 3251912"/>
                <a:gd name="connsiteX34" fmla="*/ 5038276 w 5324985"/>
                <a:gd name="connsiteY34" fmla="*/ 2722421 h 3251912"/>
                <a:gd name="connsiteX35" fmla="*/ 4741701 w 5324985"/>
                <a:gd name="connsiteY35" fmla="*/ 2904937 h 3251912"/>
                <a:gd name="connsiteX36" fmla="*/ 4420728 w 5324985"/>
                <a:gd name="connsiteY36" fmla="*/ 3058848 h 3251912"/>
                <a:gd name="connsiteX37" fmla="*/ 3717481 w 5324985"/>
                <a:gd name="connsiteY37" fmla="*/ 3237079 h 3251912"/>
                <a:gd name="connsiteX38" fmla="*/ 3535661 w 5324985"/>
                <a:gd name="connsiteY38" fmla="*/ 3249934 h 3251912"/>
                <a:gd name="connsiteX39" fmla="*/ 3490175 w 5324985"/>
                <a:gd name="connsiteY39" fmla="*/ 3251555 h 3251912"/>
                <a:gd name="connsiteX40" fmla="*/ 3444813 w 5324985"/>
                <a:gd name="connsiteY40" fmla="*/ 3251787 h 3251912"/>
                <a:gd name="connsiteX41" fmla="*/ 3355681 w 5324985"/>
                <a:gd name="connsiteY41" fmla="*/ 3250745 h 3251912"/>
                <a:gd name="connsiteX42" fmla="*/ 3179011 w 5324985"/>
                <a:gd name="connsiteY42" fmla="*/ 3243795 h 3251912"/>
                <a:gd name="connsiteX43" fmla="*/ 3002217 w 5324985"/>
                <a:gd name="connsiteY43" fmla="*/ 3227814 h 3251912"/>
                <a:gd name="connsiteX44" fmla="*/ 2650103 w 5324985"/>
                <a:gd name="connsiteY44" fmla="*/ 3170836 h 3251912"/>
                <a:gd name="connsiteX45" fmla="*/ 2305836 w 5324985"/>
                <a:gd name="connsiteY45" fmla="*/ 3072514 h 3251912"/>
                <a:gd name="connsiteX46" fmla="*/ 1978611 w 5324985"/>
                <a:gd name="connsiteY46" fmla="*/ 2929952 h 3251912"/>
                <a:gd name="connsiteX47" fmla="*/ 1678235 w 5324985"/>
                <a:gd name="connsiteY47" fmla="*/ 2744424 h 3251912"/>
                <a:gd name="connsiteX48" fmla="*/ 1175688 w 5324985"/>
                <a:gd name="connsiteY48" fmla="*/ 2277018 h 3251912"/>
                <a:gd name="connsiteX49" fmla="*/ 971310 w 5324985"/>
                <a:gd name="connsiteY49" fmla="*/ 2012044 h 3251912"/>
                <a:gd name="connsiteX50" fmla="*/ 790717 w 5324985"/>
                <a:gd name="connsiteY50" fmla="*/ 1735723 h 3251912"/>
                <a:gd name="connsiteX51" fmla="*/ 706488 w 5324985"/>
                <a:gd name="connsiteY51" fmla="*/ 1598604 h 3251912"/>
                <a:gd name="connsiteX52" fmla="*/ 618951 w 5324985"/>
                <a:gd name="connsiteY52" fmla="*/ 1463802 h 3251912"/>
                <a:gd name="connsiteX53" fmla="*/ 436273 w 5324985"/>
                <a:gd name="connsiteY53" fmla="*/ 1195355 h 3251912"/>
                <a:gd name="connsiteX54" fmla="*/ 346896 w 5324985"/>
                <a:gd name="connsiteY54" fmla="*/ 1058816 h 3251912"/>
                <a:gd name="connsiteX55" fmla="*/ 261809 w 5324985"/>
                <a:gd name="connsiteY55" fmla="*/ 919264 h 3251912"/>
                <a:gd name="connsiteX56" fmla="*/ 118487 w 5324985"/>
                <a:gd name="connsiteY56" fmla="*/ 626498 h 3251912"/>
                <a:gd name="connsiteX57" fmla="*/ 28130 w 5324985"/>
                <a:gd name="connsiteY57" fmla="*/ 315781 h 3251912"/>
                <a:gd name="connsiteX58" fmla="*/ 6751 w 5324985"/>
                <a:gd name="connsiteY58" fmla="*/ 156195 h 325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24985" h="3251912">
                  <a:moveTo>
                    <a:pt x="0" y="0"/>
                  </a:moveTo>
                  <a:lnTo>
                    <a:pt x="36826" y="0"/>
                  </a:lnTo>
                  <a:lnTo>
                    <a:pt x="45003" y="152909"/>
                  </a:lnTo>
                  <a:cubicBezTo>
                    <a:pt x="50351" y="205154"/>
                    <a:pt x="58290" y="257123"/>
                    <a:pt x="68956" y="308600"/>
                  </a:cubicBezTo>
                  <a:cubicBezTo>
                    <a:pt x="91393" y="411324"/>
                    <a:pt x="123882" y="511847"/>
                    <a:pt x="167774" y="607968"/>
                  </a:cubicBezTo>
                  <a:cubicBezTo>
                    <a:pt x="178195" y="632173"/>
                    <a:pt x="190333" y="655798"/>
                    <a:pt x="201857" y="679539"/>
                  </a:cubicBezTo>
                  <a:cubicBezTo>
                    <a:pt x="214363" y="702933"/>
                    <a:pt x="226255" y="726557"/>
                    <a:pt x="239741" y="749488"/>
                  </a:cubicBezTo>
                  <a:cubicBezTo>
                    <a:pt x="265488" y="795812"/>
                    <a:pt x="294176" y="840746"/>
                    <a:pt x="323724" y="885101"/>
                  </a:cubicBezTo>
                  <a:cubicBezTo>
                    <a:pt x="353149" y="929572"/>
                    <a:pt x="384657" y="972885"/>
                    <a:pt x="416412" y="1016081"/>
                  </a:cubicBezTo>
                  <a:cubicBezTo>
                    <a:pt x="448655" y="1058931"/>
                    <a:pt x="482127" y="1101202"/>
                    <a:pt x="515719" y="1143356"/>
                  </a:cubicBezTo>
                  <a:cubicBezTo>
                    <a:pt x="583027" y="1227782"/>
                    <a:pt x="653402" y="1310470"/>
                    <a:pt x="722427" y="1395127"/>
                  </a:cubicBezTo>
                  <a:cubicBezTo>
                    <a:pt x="757123" y="1437282"/>
                    <a:pt x="791697" y="1479783"/>
                    <a:pt x="825780" y="1522749"/>
                  </a:cubicBezTo>
                  <a:cubicBezTo>
                    <a:pt x="859742" y="1565367"/>
                    <a:pt x="893457" y="1610649"/>
                    <a:pt x="926314" y="1651992"/>
                  </a:cubicBezTo>
                  <a:cubicBezTo>
                    <a:pt x="958927" y="1694379"/>
                    <a:pt x="993132" y="1735492"/>
                    <a:pt x="1026848" y="1776836"/>
                  </a:cubicBezTo>
                  <a:cubicBezTo>
                    <a:pt x="1061545" y="1817485"/>
                    <a:pt x="1095996" y="1858133"/>
                    <a:pt x="1131918" y="1897393"/>
                  </a:cubicBezTo>
                  <a:cubicBezTo>
                    <a:pt x="1203273" y="1976376"/>
                    <a:pt x="1277447" y="2052463"/>
                    <a:pt x="1354688" y="2124728"/>
                  </a:cubicBezTo>
                  <a:cubicBezTo>
                    <a:pt x="1509411" y="2268911"/>
                    <a:pt x="1676396" y="2397575"/>
                    <a:pt x="1855027" y="2504236"/>
                  </a:cubicBezTo>
                  <a:cubicBezTo>
                    <a:pt x="1944528" y="2557277"/>
                    <a:pt x="2036357" y="2605917"/>
                    <a:pt x="2131618" y="2646913"/>
                  </a:cubicBezTo>
                  <a:cubicBezTo>
                    <a:pt x="2226267" y="2689068"/>
                    <a:pt x="2323981" y="2724622"/>
                    <a:pt x="2423534" y="2754732"/>
                  </a:cubicBezTo>
                  <a:cubicBezTo>
                    <a:pt x="2523087" y="2784958"/>
                    <a:pt x="2624602" y="2809394"/>
                    <a:pt x="2727588" y="2829197"/>
                  </a:cubicBezTo>
                  <a:cubicBezTo>
                    <a:pt x="2830698" y="2848653"/>
                    <a:pt x="2935522" y="2861971"/>
                    <a:pt x="3041083" y="2870890"/>
                  </a:cubicBezTo>
                  <a:cubicBezTo>
                    <a:pt x="3146644" y="2879922"/>
                    <a:pt x="3253307" y="2883860"/>
                    <a:pt x="3360340" y="2883976"/>
                  </a:cubicBezTo>
                  <a:cubicBezTo>
                    <a:pt x="3387067" y="2883976"/>
                    <a:pt x="3414162" y="2884439"/>
                    <a:pt x="3439663" y="2883396"/>
                  </a:cubicBezTo>
                  <a:lnTo>
                    <a:pt x="3478529" y="2882471"/>
                  </a:lnTo>
                  <a:lnTo>
                    <a:pt x="3517271" y="2880616"/>
                  </a:lnTo>
                  <a:cubicBezTo>
                    <a:pt x="3568887" y="2878417"/>
                    <a:pt x="3620257" y="2873552"/>
                    <a:pt x="3671260" y="2867878"/>
                  </a:cubicBezTo>
                  <a:cubicBezTo>
                    <a:pt x="3875515" y="2844253"/>
                    <a:pt x="4074253" y="2792486"/>
                    <a:pt x="4265268" y="2716283"/>
                  </a:cubicBezTo>
                  <a:cubicBezTo>
                    <a:pt x="4361020" y="2678529"/>
                    <a:pt x="4454444" y="2633710"/>
                    <a:pt x="4546395" y="2584724"/>
                  </a:cubicBezTo>
                  <a:cubicBezTo>
                    <a:pt x="4638470" y="2535967"/>
                    <a:pt x="4728827" y="2481885"/>
                    <a:pt x="4817837" y="2424674"/>
                  </a:cubicBezTo>
                  <a:cubicBezTo>
                    <a:pt x="4906846" y="2367348"/>
                    <a:pt x="4994385" y="2306317"/>
                    <a:pt x="5081677" y="2243548"/>
                  </a:cubicBezTo>
                  <a:cubicBezTo>
                    <a:pt x="5125201" y="2212164"/>
                    <a:pt x="5168603" y="2179969"/>
                    <a:pt x="5211881" y="2147658"/>
                  </a:cubicBezTo>
                  <a:lnTo>
                    <a:pt x="5324985" y="2062128"/>
                  </a:lnTo>
                  <a:lnTo>
                    <a:pt x="5324985" y="2514993"/>
                  </a:lnTo>
                  <a:lnTo>
                    <a:pt x="5314867" y="2522881"/>
                  </a:lnTo>
                  <a:cubicBezTo>
                    <a:pt x="5225490" y="2591325"/>
                    <a:pt x="5133783" y="2658379"/>
                    <a:pt x="5038276" y="2722421"/>
                  </a:cubicBezTo>
                  <a:cubicBezTo>
                    <a:pt x="4942892" y="2786348"/>
                    <a:pt x="4844810" y="2848422"/>
                    <a:pt x="4741701" y="2904937"/>
                  </a:cubicBezTo>
                  <a:cubicBezTo>
                    <a:pt x="4638592" y="2961337"/>
                    <a:pt x="4531929" y="3013683"/>
                    <a:pt x="4420728" y="3058848"/>
                  </a:cubicBezTo>
                  <a:cubicBezTo>
                    <a:pt x="4199063" y="3150338"/>
                    <a:pt x="3959621" y="3211485"/>
                    <a:pt x="3717481" y="3237079"/>
                  </a:cubicBezTo>
                  <a:cubicBezTo>
                    <a:pt x="3656914" y="3243101"/>
                    <a:pt x="3596227" y="3247966"/>
                    <a:pt x="3535661" y="3249934"/>
                  </a:cubicBezTo>
                  <a:lnTo>
                    <a:pt x="3490175" y="3251555"/>
                  </a:lnTo>
                  <a:lnTo>
                    <a:pt x="3444813" y="3251787"/>
                  </a:lnTo>
                  <a:cubicBezTo>
                    <a:pt x="3414162" y="3252250"/>
                    <a:pt x="3385105" y="3251324"/>
                    <a:pt x="3355681" y="3250745"/>
                  </a:cubicBezTo>
                  <a:cubicBezTo>
                    <a:pt x="3296954" y="3250050"/>
                    <a:pt x="3237860" y="3246692"/>
                    <a:pt x="3179011" y="3243795"/>
                  </a:cubicBezTo>
                  <a:cubicBezTo>
                    <a:pt x="3120039" y="3239164"/>
                    <a:pt x="3061067" y="3234878"/>
                    <a:pt x="3002217" y="3227814"/>
                  </a:cubicBezTo>
                  <a:cubicBezTo>
                    <a:pt x="2884397" y="3214496"/>
                    <a:pt x="2766699" y="3196314"/>
                    <a:pt x="2650103" y="3170836"/>
                  </a:cubicBezTo>
                  <a:cubicBezTo>
                    <a:pt x="2533510" y="3145358"/>
                    <a:pt x="2418263" y="3112583"/>
                    <a:pt x="2305836" y="3072514"/>
                  </a:cubicBezTo>
                  <a:cubicBezTo>
                    <a:pt x="2193410" y="3032328"/>
                    <a:pt x="2083926" y="2984383"/>
                    <a:pt x="1978611" y="2929952"/>
                  </a:cubicBezTo>
                  <a:cubicBezTo>
                    <a:pt x="1873663" y="2874711"/>
                    <a:pt x="1772884" y="2812985"/>
                    <a:pt x="1678235" y="2744424"/>
                  </a:cubicBezTo>
                  <a:cubicBezTo>
                    <a:pt x="1488201" y="2608001"/>
                    <a:pt x="1321708" y="2448068"/>
                    <a:pt x="1175688" y="2277018"/>
                  </a:cubicBezTo>
                  <a:cubicBezTo>
                    <a:pt x="1102985" y="2191086"/>
                    <a:pt x="1035309" y="2102377"/>
                    <a:pt x="971310" y="2012044"/>
                  </a:cubicBezTo>
                  <a:cubicBezTo>
                    <a:pt x="907188" y="1921714"/>
                    <a:pt x="847358" y="1829413"/>
                    <a:pt x="790717" y="1735723"/>
                  </a:cubicBezTo>
                  <a:cubicBezTo>
                    <a:pt x="761782" y="1688357"/>
                    <a:pt x="735300" y="1644002"/>
                    <a:pt x="706488" y="1598604"/>
                  </a:cubicBezTo>
                  <a:cubicBezTo>
                    <a:pt x="677922" y="1553555"/>
                    <a:pt x="648866" y="1508505"/>
                    <a:pt x="618951" y="1463802"/>
                  </a:cubicBezTo>
                  <a:lnTo>
                    <a:pt x="436273" y="1195355"/>
                  </a:lnTo>
                  <a:cubicBezTo>
                    <a:pt x="405990" y="1150189"/>
                    <a:pt x="376075" y="1104792"/>
                    <a:pt x="346896" y="1058816"/>
                  </a:cubicBezTo>
                  <a:cubicBezTo>
                    <a:pt x="317716" y="1012838"/>
                    <a:pt x="288782" y="966747"/>
                    <a:pt x="261809" y="919264"/>
                  </a:cubicBezTo>
                  <a:cubicBezTo>
                    <a:pt x="207742" y="824764"/>
                    <a:pt x="158088" y="727485"/>
                    <a:pt x="118487" y="626498"/>
                  </a:cubicBezTo>
                  <a:cubicBezTo>
                    <a:pt x="78151" y="525859"/>
                    <a:pt x="48237" y="421515"/>
                    <a:pt x="28130" y="315781"/>
                  </a:cubicBezTo>
                  <a:cubicBezTo>
                    <a:pt x="18506" y="262914"/>
                    <a:pt x="11425" y="209642"/>
                    <a:pt x="6751" y="15619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EAE2"/>
                </a:solidFill>
              </a:endParaRPr>
            </a:p>
          </p:txBody>
        </p:sp>
        <p:sp>
          <p:nvSpPr>
            <p:cNvPr id="9" name="Freeform: Shape 13">
              <a:extLst>
                <a:ext uri="{FF2B5EF4-FFF2-40B4-BE49-F238E27FC236}">
                  <a16:creationId xmlns:a16="http://schemas.microsoft.com/office/drawing/2014/main" id="{21A9DA2B-5425-707D-843C-E35DA169D65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916467" y="-1"/>
              <a:ext cx="5275533" cy="2980757"/>
            </a:xfrm>
            <a:custGeom>
              <a:avLst/>
              <a:gdLst>
                <a:gd name="connsiteX0" fmla="*/ 0 w 5275533"/>
                <a:gd name="connsiteY0" fmla="*/ 0 h 2980757"/>
                <a:gd name="connsiteX1" fmla="*/ 201166 w 5275533"/>
                <a:gd name="connsiteY1" fmla="*/ 0 h 2980757"/>
                <a:gd name="connsiteX2" fmla="*/ 206734 w 5275533"/>
                <a:gd name="connsiteY2" fmla="*/ 89286 h 2980757"/>
                <a:gd name="connsiteX3" fmla="*/ 232051 w 5275533"/>
                <a:gd name="connsiteY3" fmla="*/ 226897 h 2980757"/>
                <a:gd name="connsiteX4" fmla="*/ 332707 w 5275533"/>
                <a:gd name="connsiteY4" fmla="*/ 487120 h 2980757"/>
                <a:gd name="connsiteX5" fmla="*/ 402959 w 5275533"/>
                <a:gd name="connsiteY5" fmla="*/ 609647 h 2980757"/>
                <a:gd name="connsiteX6" fmla="*/ 483631 w 5275533"/>
                <a:gd name="connsiteY6" fmla="*/ 728236 h 2980757"/>
                <a:gd name="connsiteX7" fmla="*/ 669986 w 5275533"/>
                <a:gd name="connsiteY7" fmla="*/ 957424 h 2980757"/>
                <a:gd name="connsiteX8" fmla="*/ 871667 w 5275533"/>
                <a:gd name="connsiteY8" fmla="*/ 1188348 h 2980757"/>
                <a:gd name="connsiteX9" fmla="*/ 971956 w 5275533"/>
                <a:gd name="connsiteY9" fmla="*/ 1308905 h 2980757"/>
                <a:gd name="connsiteX10" fmla="*/ 1020139 w 5275533"/>
                <a:gd name="connsiteY10" fmla="*/ 1368084 h 2980757"/>
                <a:gd name="connsiteX11" fmla="*/ 1067340 w 5275533"/>
                <a:gd name="connsiteY11" fmla="*/ 1424715 h 2980757"/>
                <a:gd name="connsiteX12" fmla="*/ 1472909 w 5275533"/>
                <a:gd name="connsiteY12" fmla="*/ 1843252 h 2980757"/>
                <a:gd name="connsiteX13" fmla="*/ 1688567 w 5275533"/>
                <a:gd name="connsiteY13" fmla="*/ 2031559 h 2980757"/>
                <a:gd name="connsiteX14" fmla="*/ 1914401 w 5275533"/>
                <a:gd name="connsiteY14" fmla="*/ 2205156 h 2980757"/>
                <a:gd name="connsiteX15" fmla="*/ 2418909 w 5275533"/>
                <a:gd name="connsiteY15" fmla="*/ 2479741 h 2980757"/>
                <a:gd name="connsiteX16" fmla="*/ 2701141 w 5275533"/>
                <a:gd name="connsiteY16" fmla="*/ 2557333 h 2980757"/>
                <a:gd name="connsiteX17" fmla="*/ 2773475 w 5275533"/>
                <a:gd name="connsiteY17" fmla="*/ 2570999 h 2980757"/>
                <a:gd name="connsiteX18" fmla="*/ 2846424 w 5275533"/>
                <a:gd name="connsiteY18" fmla="*/ 2582465 h 2980757"/>
                <a:gd name="connsiteX19" fmla="*/ 2993669 w 5275533"/>
                <a:gd name="connsiteY19" fmla="*/ 2598909 h 2980757"/>
                <a:gd name="connsiteX20" fmla="*/ 3067721 w 5275533"/>
                <a:gd name="connsiteY20" fmla="*/ 2604237 h 2980757"/>
                <a:gd name="connsiteX21" fmla="*/ 3142019 w 5275533"/>
                <a:gd name="connsiteY21" fmla="*/ 2607943 h 2980757"/>
                <a:gd name="connsiteX22" fmla="*/ 3216561 w 5275533"/>
                <a:gd name="connsiteY22" fmla="*/ 2609564 h 2980757"/>
                <a:gd name="connsiteX23" fmla="*/ 3291225 w 5275533"/>
                <a:gd name="connsiteY23" fmla="*/ 2609217 h 2980757"/>
                <a:gd name="connsiteX24" fmla="*/ 3328619 w 5275533"/>
                <a:gd name="connsiteY24" fmla="*/ 2608869 h 2980757"/>
                <a:gd name="connsiteX25" fmla="*/ 3364665 w 5275533"/>
                <a:gd name="connsiteY25" fmla="*/ 2607363 h 2980757"/>
                <a:gd name="connsiteX26" fmla="*/ 3400587 w 5275533"/>
                <a:gd name="connsiteY26" fmla="*/ 2605627 h 2980757"/>
                <a:gd name="connsiteX27" fmla="*/ 3436387 w 5275533"/>
                <a:gd name="connsiteY27" fmla="*/ 2602847 h 2980757"/>
                <a:gd name="connsiteX28" fmla="*/ 3578361 w 5275533"/>
                <a:gd name="connsiteY28" fmla="*/ 2586286 h 2980757"/>
                <a:gd name="connsiteX29" fmla="*/ 4119159 w 5275533"/>
                <a:gd name="connsiteY29" fmla="*/ 2418594 h 2980757"/>
                <a:gd name="connsiteX30" fmla="*/ 4618765 w 5275533"/>
                <a:gd name="connsiteY30" fmla="*/ 2124668 h 2980757"/>
                <a:gd name="connsiteX31" fmla="*/ 4739895 w 5275533"/>
                <a:gd name="connsiteY31" fmla="*/ 2038275 h 2980757"/>
                <a:gd name="connsiteX32" fmla="*/ 4861027 w 5275533"/>
                <a:gd name="connsiteY32" fmla="*/ 1948986 h 2980757"/>
                <a:gd name="connsiteX33" fmla="*/ 5106354 w 5275533"/>
                <a:gd name="connsiteY33" fmla="*/ 1763690 h 2980757"/>
                <a:gd name="connsiteX34" fmla="*/ 5275533 w 5275533"/>
                <a:gd name="connsiteY34" fmla="*/ 1641017 h 2980757"/>
                <a:gd name="connsiteX35" fmla="*/ 5275533 w 5275533"/>
                <a:gd name="connsiteY35" fmla="*/ 2257481 h 2980757"/>
                <a:gd name="connsiteX36" fmla="*/ 5168881 w 5275533"/>
                <a:gd name="connsiteY36" fmla="*/ 2332084 h 2980757"/>
                <a:gd name="connsiteX37" fmla="*/ 5036225 w 5275533"/>
                <a:gd name="connsiteY37" fmla="*/ 2421489 h 2980757"/>
                <a:gd name="connsiteX38" fmla="*/ 4899401 w 5275533"/>
                <a:gd name="connsiteY38" fmla="*/ 2508347 h 2980757"/>
                <a:gd name="connsiteX39" fmla="*/ 4612145 w 5275533"/>
                <a:gd name="connsiteY39" fmla="*/ 2671407 h 2980757"/>
                <a:gd name="connsiteX40" fmla="*/ 4303187 w 5275533"/>
                <a:gd name="connsiteY40" fmla="*/ 2810030 h 2980757"/>
                <a:gd name="connsiteX41" fmla="*/ 3630835 w 5275533"/>
                <a:gd name="connsiteY41" fmla="*/ 2969500 h 2980757"/>
                <a:gd name="connsiteX42" fmla="*/ 3457719 w 5275533"/>
                <a:gd name="connsiteY42" fmla="*/ 2979808 h 2980757"/>
                <a:gd name="connsiteX43" fmla="*/ 3414441 w 5275533"/>
                <a:gd name="connsiteY43" fmla="*/ 2980733 h 2980757"/>
                <a:gd name="connsiteX44" fmla="*/ 3371285 w 5275533"/>
                <a:gd name="connsiteY44" fmla="*/ 2980502 h 2980757"/>
                <a:gd name="connsiteX45" fmla="*/ 3328252 w 5275533"/>
                <a:gd name="connsiteY45" fmla="*/ 2980039 h 2980757"/>
                <a:gd name="connsiteX46" fmla="*/ 3286445 w 5275533"/>
                <a:gd name="connsiteY46" fmla="*/ 2978534 h 2980757"/>
                <a:gd name="connsiteX47" fmla="*/ 2952475 w 5275533"/>
                <a:gd name="connsiteY47" fmla="*/ 2953402 h 2980757"/>
                <a:gd name="connsiteX48" fmla="*/ 2620591 w 5275533"/>
                <a:gd name="connsiteY48" fmla="*/ 2898046 h 2980757"/>
                <a:gd name="connsiteX49" fmla="*/ 2294591 w 5275533"/>
                <a:gd name="connsiteY49" fmla="*/ 2811305 h 2980757"/>
                <a:gd name="connsiteX50" fmla="*/ 1670544 w 5275533"/>
                <a:gd name="connsiteY50" fmla="*/ 2550501 h 2980757"/>
                <a:gd name="connsiteX51" fmla="*/ 1144703 w 5275533"/>
                <a:gd name="connsiteY51" fmla="*/ 2144472 h 2980757"/>
                <a:gd name="connsiteX52" fmla="*/ 931497 w 5275533"/>
                <a:gd name="connsiteY52" fmla="*/ 1900114 h 2980757"/>
                <a:gd name="connsiteX53" fmla="*/ 745265 w 5275533"/>
                <a:gd name="connsiteY53" fmla="*/ 1641395 h 2980757"/>
                <a:gd name="connsiteX54" fmla="*/ 701741 w 5275533"/>
                <a:gd name="connsiteY54" fmla="*/ 1575500 h 2980757"/>
                <a:gd name="connsiteX55" fmla="*/ 660178 w 5275533"/>
                <a:gd name="connsiteY55" fmla="*/ 1511573 h 2980757"/>
                <a:gd name="connsiteX56" fmla="*/ 578158 w 5275533"/>
                <a:gd name="connsiteY56" fmla="*/ 1387656 h 2980757"/>
                <a:gd name="connsiteX57" fmla="*/ 408230 w 5275533"/>
                <a:gd name="connsiteY57" fmla="*/ 1134497 h 2980757"/>
                <a:gd name="connsiteX58" fmla="*/ 242349 w 5275533"/>
                <a:gd name="connsiteY58" fmla="*/ 866860 h 2980757"/>
                <a:gd name="connsiteX59" fmla="*/ 167562 w 5275533"/>
                <a:gd name="connsiteY59" fmla="*/ 724994 h 2980757"/>
                <a:gd name="connsiteX60" fmla="*/ 104054 w 5275533"/>
                <a:gd name="connsiteY60" fmla="*/ 576525 h 2980757"/>
                <a:gd name="connsiteX61" fmla="*/ 55381 w 5275533"/>
                <a:gd name="connsiteY61" fmla="*/ 422499 h 2980757"/>
                <a:gd name="connsiteX62" fmla="*/ 37236 w 5275533"/>
                <a:gd name="connsiteY62" fmla="*/ 343980 h 2980757"/>
                <a:gd name="connsiteX63" fmla="*/ 29267 w 5275533"/>
                <a:gd name="connsiteY63" fmla="*/ 304604 h 2980757"/>
                <a:gd name="connsiteX64" fmla="*/ 22646 w 5275533"/>
                <a:gd name="connsiteY64" fmla="*/ 265113 h 2980757"/>
                <a:gd name="connsiteX65" fmla="*/ 3903 w 5275533"/>
                <a:gd name="connsiteY65" fmla="*/ 106787 h 298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275533" h="2980757">
                  <a:moveTo>
                    <a:pt x="0" y="0"/>
                  </a:moveTo>
                  <a:lnTo>
                    <a:pt x="201166" y="0"/>
                  </a:lnTo>
                  <a:lnTo>
                    <a:pt x="206734" y="89286"/>
                  </a:lnTo>
                  <a:cubicBezTo>
                    <a:pt x="212220" y="135755"/>
                    <a:pt x="220465" y="181731"/>
                    <a:pt x="232051" y="226897"/>
                  </a:cubicBezTo>
                  <a:cubicBezTo>
                    <a:pt x="254855" y="317344"/>
                    <a:pt x="290287" y="403854"/>
                    <a:pt x="332707" y="487120"/>
                  </a:cubicBezTo>
                  <a:cubicBezTo>
                    <a:pt x="354163" y="528696"/>
                    <a:pt x="377948" y="569461"/>
                    <a:pt x="402959" y="609647"/>
                  </a:cubicBezTo>
                  <a:cubicBezTo>
                    <a:pt x="428337" y="649717"/>
                    <a:pt x="455433" y="689209"/>
                    <a:pt x="483631" y="728236"/>
                  </a:cubicBezTo>
                  <a:cubicBezTo>
                    <a:pt x="540764" y="806061"/>
                    <a:pt x="604271" y="881569"/>
                    <a:pt x="669986" y="957424"/>
                  </a:cubicBezTo>
                  <a:cubicBezTo>
                    <a:pt x="735701" y="1033395"/>
                    <a:pt x="804359" y="1109366"/>
                    <a:pt x="871667" y="1188348"/>
                  </a:cubicBezTo>
                  <a:cubicBezTo>
                    <a:pt x="905383" y="1227723"/>
                    <a:pt x="938731" y="1268025"/>
                    <a:pt x="971956" y="1308905"/>
                  </a:cubicBezTo>
                  <a:lnTo>
                    <a:pt x="1020139" y="1368084"/>
                  </a:lnTo>
                  <a:cubicBezTo>
                    <a:pt x="1035954" y="1386962"/>
                    <a:pt x="1051035" y="1406302"/>
                    <a:pt x="1067340" y="1424715"/>
                  </a:cubicBezTo>
                  <a:cubicBezTo>
                    <a:pt x="1194602" y="1574573"/>
                    <a:pt x="1332652" y="1712503"/>
                    <a:pt x="1472909" y="1843252"/>
                  </a:cubicBezTo>
                  <a:cubicBezTo>
                    <a:pt x="1543406" y="1908337"/>
                    <a:pt x="1615128" y="1971221"/>
                    <a:pt x="1688567" y="2031559"/>
                  </a:cubicBezTo>
                  <a:cubicBezTo>
                    <a:pt x="1762006" y="2091895"/>
                    <a:pt x="1836793" y="2150263"/>
                    <a:pt x="1914401" y="2205156"/>
                  </a:cubicBezTo>
                  <a:cubicBezTo>
                    <a:pt x="2069003" y="2315176"/>
                    <a:pt x="2235742" y="2413498"/>
                    <a:pt x="2418909" y="2479741"/>
                  </a:cubicBezTo>
                  <a:cubicBezTo>
                    <a:pt x="2510249" y="2512863"/>
                    <a:pt x="2604898" y="2538225"/>
                    <a:pt x="2701141" y="2557333"/>
                  </a:cubicBezTo>
                  <a:cubicBezTo>
                    <a:pt x="2725293" y="2561850"/>
                    <a:pt x="2749201" y="2567062"/>
                    <a:pt x="2773475" y="2570999"/>
                  </a:cubicBezTo>
                  <a:lnTo>
                    <a:pt x="2846424" y="2582465"/>
                  </a:lnTo>
                  <a:cubicBezTo>
                    <a:pt x="2895343" y="2588602"/>
                    <a:pt x="2944261" y="2595088"/>
                    <a:pt x="2993669" y="2598909"/>
                  </a:cubicBezTo>
                  <a:cubicBezTo>
                    <a:pt x="3018313" y="2601110"/>
                    <a:pt x="3042956" y="2603195"/>
                    <a:pt x="3067721" y="2604237"/>
                  </a:cubicBezTo>
                  <a:cubicBezTo>
                    <a:pt x="3092487" y="2605394"/>
                    <a:pt x="3117130" y="2607247"/>
                    <a:pt x="3142019" y="2607943"/>
                  </a:cubicBezTo>
                  <a:lnTo>
                    <a:pt x="3216561" y="2609564"/>
                  </a:lnTo>
                  <a:cubicBezTo>
                    <a:pt x="3241326" y="2610142"/>
                    <a:pt x="3266337" y="2609333"/>
                    <a:pt x="3291225" y="2609217"/>
                  </a:cubicBezTo>
                  <a:lnTo>
                    <a:pt x="3328619" y="2608869"/>
                  </a:lnTo>
                  <a:cubicBezTo>
                    <a:pt x="3340757" y="2608522"/>
                    <a:pt x="3352649" y="2607827"/>
                    <a:pt x="3364665" y="2607363"/>
                  </a:cubicBezTo>
                  <a:cubicBezTo>
                    <a:pt x="3376679" y="2606784"/>
                    <a:pt x="3388695" y="2606438"/>
                    <a:pt x="3400587" y="2605627"/>
                  </a:cubicBezTo>
                  <a:lnTo>
                    <a:pt x="3436387" y="2602847"/>
                  </a:lnTo>
                  <a:cubicBezTo>
                    <a:pt x="3484079" y="2599257"/>
                    <a:pt x="3531404" y="2593235"/>
                    <a:pt x="3578361" y="2586286"/>
                  </a:cubicBezTo>
                  <a:cubicBezTo>
                    <a:pt x="3766310" y="2556871"/>
                    <a:pt x="3947025" y="2499314"/>
                    <a:pt x="4119159" y="2418594"/>
                  </a:cubicBezTo>
                  <a:cubicBezTo>
                    <a:pt x="4291907" y="2338801"/>
                    <a:pt x="4456317" y="2236657"/>
                    <a:pt x="4618765" y="2124668"/>
                  </a:cubicBezTo>
                  <a:cubicBezTo>
                    <a:pt x="4659346" y="2096759"/>
                    <a:pt x="4699682" y="2067575"/>
                    <a:pt x="4739895" y="2038275"/>
                  </a:cubicBezTo>
                  <a:cubicBezTo>
                    <a:pt x="4780355" y="2008976"/>
                    <a:pt x="4820691" y="1979212"/>
                    <a:pt x="4861027" y="1948986"/>
                  </a:cubicBezTo>
                  <a:lnTo>
                    <a:pt x="5106354" y="1763690"/>
                  </a:lnTo>
                  <a:lnTo>
                    <a:pt x="5275533" y="1641017"/>
                  </a:lnTo>
                  <a:lnTo>
                    <a:pt x="5275533" y="2257481"/>
                  </a:lnTo>
                  <a:lnTo>
                    <a:pt x="5168881" y="2332084"/>
                  </a:lnTo>
                  <a:cubicBezTo>
                    <a:pt x="5125235" y="2362079"/>
                    <a:pt x="5081099" y="2391958"/>
                    <a:pt x="5036225" y="2421489"/>
                  </a:cubicBezTo>
                  <a:cubicBezTo>
                    <a:pt x="4991231" y="2450790"/>
                    <a:pt x="4945867" y="2479857"/>
                    <a:pt x="4899401" y="2508347"/>
                  </a:cubicBezTo>
                  <a:cubicBezTo>
                    <a:pt x="4806959" y="2565440"/>
                    <a:pt x="4711574" y="2620798"/>
                    <a:pt x="4612145" y="2671407"/>
                  </a:cubicBezTo>
                  <a:cubicBezTo>
                    <a:pt x="4512836" y="2722247"/>
                    <a:pt x="4410095" y="2769496"/>
                    <a:pt x="4303187" y="2810030"/>
                  </a:cubicBezTo>
                  <a:cubicBezTo>
                    <a:pt x="4090349" y="2892256"/>
                    <a:pt x="3861694" y="2947728"/>
                    <a:pt x="3630835" y="2969500"/>
                  </a:cubicBezTo>
                  <a:cubicBezTo>
                    <a:pt x="3573089" y="2974712"/>
                    <a:pt x="3515343" y="2978649"/>
                    <a:pt x="3457719" y="2979808"/>
                  </a:cubicBezTo>
                  <a:lnTo>
                    <a:pt x="3414441" y="2980733"/>
                  </a:lnTo>
                  <a:cubicBezTo>
                    <a:pt x="3400097" y="2980850"/>
                    <a:pt x="3385630" y="2980502"/>
                    <a:pt x="3371285" y="2980502"/>
                  </a:cubicBezTo>
                  <a:lnTo>
                    <a:pt x="3328252" y="2980039"/>
                  </a:lnTo>
                  <a:lnTo>
                    <a:pt x="3286445" y="2978534"/>
                  </a:lnTo>
                  <a:cubicBezTo>
                    <a:pt x="3175121" y="2975174"/>
                    <a:pt x="3063553" y="2966837"/>
                    <a:pt x="2952475" y="2953402"/>
                  </a:cubicBezTo>
                  <a:cubicBezTo>
                    <a:pt x="2841275" y="2940664"/>
                    <a:pt x="2730319" y="2922365"/>
                    <a:pt x="2620591" y="2898046"/>
                  </a:cubicBezTo>
                  <a:cubicBezTo>
                    <a:pt x="2510984" y="2873494"/>
                    <a:pt x="2402235" y="2844426"/>
                    <a:pt x="2294591" y="2811305"/>
                  </a:cubicBezTo>
                  <a:cubicBezTo>
                    <a:pt x="2079669" y="2744483"/>
                    <a:pt x="1867198" y="2661331"/>
                    <a:pt x="1670544" y="2550501"/>
                  </a:cubicBezTo>
                  <a:cubicBezTo>
                    <a:pt x="1473767" y="2439903"/>
                    <a:pt x="1298079" y="2299657"/>
                    <a:pt x="1144703" y="2144472"/>
                  </a:cubicBezTo>
                  <a:cubicBezTo>
                    <a:pt x="1067586" y="2066996"/>
                    <a:pt x="997458" y="1984539"/>
                    <a:pt x="931497" y="1900114"/>
                  </a:cubicBezTo>
                  <a:cubicBezTo>
                    <a:pt x="865906" y="1815342"/>
                    <a:pt x="803500" y="1729295"/>
                    <a:pt x="745265" y="1641395"/>
                  </a:cubicBezTo>
                  <a:cubicBezTo>
                    <a:pt x="730307" y="1619623"/>
                    <a:pt x="716207" y="1597503"/>
                    <a:pt x="701741" y="1575500"/>
                  </a:cubicBezTo>
                  <a:lnTo>
                    <a:pt x="660178" y="1511573"/>
                  </a:lnTo>
                  <a:cubicBezTo>
                    <a:pt x="633574" y="1470229"/>
                    <a:pt x="605989" y="1429232"/>
                    <a:pt x="578158" y="1387656"/>
                  </a:cubicBezTo>
                  <a:lnTo>
                    <a:pt x="408230" y="1134497"/>
                  </a:lnTo>
                  <a:cubicBezTo>
                    <a:pt x="351220" y="1048219"/>
                    <a:pt x="294945" y="959392"/>
                    <a:pt x="242349" y="866860"/>
                  </a:cubicBezTo>
                  <a:cubicBezTo>
                    <a:pt x="216112" y="820536"/>
                    <a:pt x="190734" y="773402"/>
                    <a:pt x="167562" y="724994"/>
                  </a:cubicBezTo>
                  <a:cubicBezTo>
                    <a:pt x="144513" y="676469"/>
                    <a:pt x="123057" y="627019"/>
                    <a:pt x="104054" y="576525"/>
                  </a:cubicBezTo>
                  <a:cubicBezTo>
                    <a:pt x="85418" y="525917"/>
                    <a:pt x="68867" y="474613"/>
                    <a:pt x="55381" y="422499"/>
                  </a:cubicBezTo>
                  <a:cubicBezTo>
                    <a:pt x="49006" y="396442"/>
                    <a:pt x="42508" y="370269"/>
                    <a:pt x="37236" y="343980"/>
                  </a:cubicBezTo>
                  <a:lnTo>
                    <a:pt x="29267" y="304604"/>
                  </a:lnTo>
                  <a:lnTo>
                    <a:pt x="22646" y="265113"/>
                  </a:lnTo>
                  <a:cubicBezTo>
                    <a:pt x="14003" y="212420"/>
                    <a:pt x="7872" y="159582"/>
                    <a:pt x="3903" y="10678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EAE2"/>
                </a:solidFill>
              </a:endParaRPr>
            </a:p>
          </p:txBody>
        </p:sp>
        <p:sp>
          <p:nvSpPr>
            <p:cNvPr id="10" name="Freeform: Shape 14">
              <a:extLst>
                <a:ext uri="{FF2B5EF4-FFF2-40B4-BE49-F238E27FC236}">
                  <a16:creationId xmlns:a16="http://schemas.microsoft.com/office/drawing/2014/main" id="{0EEACD97-F317-429C-894F-BF3712FE8BB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613805 w 5270786"/>
                <a:gd name="connsiteY1" fmla="*/ 0 h 2927775"/>
                <a:gd name="connsiteX2" fmla="*/ 618487 w 5270786"/>
                <a:gd name="connsiteY2" fmla="*/ 85404 h 2927775"/>
                <a:gd name="connsiteX3" fmla="*/ 1054084 w 5270786"/>
                <a:gd name="connsiteY3" fmla="*/ 895200 h 2927775"/>
                <a:gd name="connsiteX4" fmla="*/ 1276976 w 5270786"/>
                <a:gd name="connsiteY4" fmla="*/ 1191325 h 2927775"/>
                <a:gd name="connsiteX5" fmla="*/ 3368450 w 5270786"/>
                <a:gd name="connsiteY5" fmla="*/ 2348843 h 2927775"/>
                <a:gd name="connsiteX6" fmla="*/ 4956151 w 5270786"/>
                <a:gd name="connsiteY6" fmla="*/ 1636730 h 2927775"/>
                <a:gd name="connsiteX7" fmla="*/ 5149372 w 5270786"/>
                <a:gd name="connsiteY7" fmla="*/ 1495325 h 2927775"/>
                <a:gd name="connsiteX8" fmla="*/ 5270786 w 5270786"/>
                <a:gd name="connsiteY8" fmla="*/ 1406110 h 2927775"/>
                <a:gd name="connsiteX9" fmla="*/ 5270786 w 5270786"/>
                <a:gd name="connsiteY9" fmla="*/ 2138641 h 2927775"/>
                <a:gd name="connsiteX10" fmla="*/ 5112925 w 5270786"/>
                <a:gd name="connsiteY10" fmla="*/ 2253730 h 2927775"/>
                <a:gd name="connsiteX11" fmla="*/ 3368327 w 5270786"/>
                <a:gd name="connsiteY11" fmla="*/ 2927775 h 2927775"/>
                <a:gd name="connsiteX12" fmla="*/ 769646 w 5270786"/>
                <a:gd name="connsiteY12" fmla="*/ 1516288 h 2927775"/>
                <a:gd name="connsiteX13" fmla="*/ 3149 w 5270786"/>
                <a:gd name="connsiteY13"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0786" h="2927775">
                  <a:moveTo>
                    <a:pt x="0" y="0"/>
                  </a:moveTo>
                  <a:lnTo>
                    <a:pt x="613805" y="0"/>
                  </a:lnTo>
                  <a:lnTo>
                    <a:pt x="618487" y="85404"/>
                  </a:lnTo>
                  <a:cubicBezTo>
                    <a:pt x="650052" y="360109"/>
                    <a:pt x="792650" y="556543"/>
                    <a:pt x="1054084" y="895200"/>
                  </a:cubicBezTo>
                  <a:cubicBezTo>
                    <a:pt x="1126174" y="988542"/>
                    <a:pt x="1200716" y="1085128"/>
                    <a:pt x="1276976" y="1191325"/>
                  </a:cubicBezTo>
                  <a:cubicBezTo>
                    <a:pt x="1859704" y="2002688"/>
                    <a:pt x="2485223" y="2348843"/>
                    <a:pt x="3368450" y="2348843"/>
                  </a:cubicBezTo>
                  <a:cubicBezTo>
                    <a:pt x="3948114" y="2348843"/>
                    <a:pt x="4373422" y="2066846"/>
                    <a:pt x="4956151" y="1636730"/>
                  </a:cubicBezTo>
                  <a:cubicBezTo>
                    <a:pt x="5021253" y="1588668"/>
                    <a:pt x="5086356" y="1541186"/>
                    <a:pt x="5149372" y="1495325"/>
                  </a:cubicBezTo>
                  <a:lnTo>
                    <a:pt x="5270786" y="1406110"/>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EAE2"/>
                </a:solidFill>
              </a:endParaRPr>
            </a:p>
          </p:txBody>
        </p:sp>
        <p:sp>
          <p:nvSpPr>
            <p:cNvPr id="11" name="Freeform: Shape 15">
              <a:extLst>
                <a:ext uri="{FF2B5EF4-FFF2-40B4-BE49-F238E27FC236}">
                  <a16:creationId xmlns:a16="http://schemas.microsoft.com/office/drawing/2014/main" id="{F4F9515A-A4AD-178B-7660-258D851E21B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736294 w 5270786"/>
                <a:gd name="connsiteY1" fmla="*/ 0 h 2927775"/>
                <a:gd name="connsiteX2" fmla="*/ 740298 w 5270786"/>
                <a:gd name="connsiteY2" fmla="*/ 72745 h 2927775"/>
                <a:gd name="connsiteX3" fmla="*/ 1153024 w 5270786"/>
                <a:gd name="connsiteY3" fmla="*/ 826989 h 2927775"/>
                <a:gd name="connsiteX4" fmla="*/ 1378368 w 5270786"/>
                <a:gd name="connsiteY4" fmla="*/ 1126356 h 2927775"/>
                <a:gd name="connsiteX5" fmla="*/ 2238056 w 5270786"/>
                <a:gd name="connsiteY5" fmla="*/ 1955322 h 2927775"/>
                <a:gd name="connsiteX6" fmla="*/ 3368327 w 5270786"/>
                <a:gd name="connsiteY6" fmla="*/ 2233033 h 2927775"/>
                <a:gd name="connsiteX7" fmla="*/ 4095360 w 5270786"/>
                <a:gd name="connsiteY7" fmla="*/ 2056192 h 2927775"/>
                <a:gd name="connsiteX8" fmla="*/ 4880506 w 5270786"/>
                <a:gd name="connsiteY8" fmla="*/ 1545587 h 2927775"/>
                <a:gd name="connsiteX9" fmla="*/ 5074340 w 5270786"/>
                <a:gd name="connsiteY9" fmla="*/ 1403721 h 2927775"/>
                <a:gd name="connsiteX10" fmla="*/ 5270786 w 5270786"/>
                <a:gd name="connsiteY10" fmla="*/ 1259367 h 2927775"/>
                <a:gd name="connsiteX11" fmla="*/ 5270786 w 5270786"/>
                <a:gd name="connsiteY11" fmla="*/ 2138641 h 2927775"/>
                <a:gd name="connsiteX12" fmla="*/ 5112925 w 5270786"/>
                <a:gd name="connsiteY12" fmla="*/ 2253730 h 2927775"/>
                <a:gd name="connsiteX13" fmla="*/ 3368327 w 5270786"/>
                <a:gd name="connsiteY13" fmla="*/ 2927775 h 2927775"/>
                <a:gd name="connsiteX14" fmla="*/ 769646 w 5270786"/>
                <a:gd name="connsiteY14" fmla="*/ 1516288 h 2927775"/>
                <a:gd name="connsiteX15" fmla="*/ 3149 w 5270786"/>
                <a:gd name="connsiteY15"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70786" h="2927775">
                  <a:moveTo>
                    <a:pt x="0" y="0"/>
                  </a:moveTo>
                  <a:lnTo>
                    <a:pt x="736294" y="0"/>
                  </a:lnTo>
                  <a:lnTo>
                    <a:pt x="740298" y="72745"/>
                  </a:lnTo>
                  <a:cubicBezTo>
                    <a:pt x="768839" y="319371"/>
                    <a:pt x="898885" y="497858"/>
                    <a:pt x="1153024" y="826989"/>
                  </a:cubicBezTo>
                  <a:cubicBezTo>
                    <a:pt x="1225727" y="921142"/>
                    <a:pt x="1300882" y="1018537"/>
                    <a:pt x="1378368" y="1126356"/>
                  </a:cubicBezTo>
                  <a:cubicBezTo>
                    <a:pt x="1652384" y="1507833"/>
                    <a:pt x="1933512" y="1779060"/>
                    <a:pt x="2238056" y="1955322"/>
                  </a:cubicBezTo>
                  <a:cubicBezTo>
                    <a:pt x="2560868" y="2142238"/>
                    <a:pt x="2930637" y="2233033"/>
                    <a:pt x="3368327" y="2233033"/>
                  </a:cubicBezTo>
                  <a:cubicBezTo>
                    <a:pt x="3616720" y="2233033"/>
                    <a:pt x="3847703" y="2176866"/>
                    <a:pt x="4095360" y="2056192"/>
                  </a:cubicBezTo>
                  <a:cubicBezTo>
                    <a:pt x="4349636" y="1932276"/>
                    <a:pt x="4601340" y="1751613"/>
                    <a:pt x="4880506" y="1545587"/>
                  </a:cubicBezTo>
                  <a:cubicBezTo>
                    <a:pt x="4945974" y="1497295"/>
                    <a:pt x="5011199" y="1449697"/>
                    <a:pt x="5074340" y="1403721"/>
                  </a:cubicBezTo>
                  <a:lnTo>
                    <a:pt x="5270786" y="1259367"/>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EAE2"/>
                </a:solidFill>
              </a:endParaRPr>
            </a:p>
          </p:txBody>
        </p:sp>
      </p:grpSp>
      <p:pic>
        <p:nvPicPr>
          <p:cNvPr id="13" name="Grafik 12">
            <a:extLst>
              <a:ext uri="{FF2B5EF4-FFF2-40B4-BE49-F238E27FC236}">
                <a16:creationId xmlns:a16="http://schemas.microsoft.com/office/drawing/2014/main" id="{C04276A9-0AEC-6C57-CEE3-385A88D2FE79}"/>
              </a:ext>
            </a:extLst>
          </p:cNvPr>
          <p:cNvPicPr>
            <a:picLocks noChangeAspect="1"/>
          </p:cNvPicPr>
          <p:nvPr userDrawn="1"/>
        </p:nvPicPr>
        <p:blipFill>
          <a:blip r:embed="rId13">
            <a:extLst>
              <a:ext uri="{96DAC541-7B7A-43D3-8B79-37D633B846F1}">
                <asvg:svgBlip xmlns:asvg="http://schemas.microsoft.com/office/drawing/2016/SVG/main" r:embed="rId14"/>
              </a:ext>
            </a:extLst>
          </a:blip>
          <a:stretch>
            <a:fillRect/>
          </a:stretch>
        </p:blipFill>
        <p:spPr>
          <a:xfrm>
            <a:off x="321636" y="6052079"/>
            <a:ext cx="2679047" cy="714043"/>
          </a:xfrm>
          <a:prstGeom prst="rect">
            <a:avLst/>
          </a:prstGeom>
        </p:spPr>
      </p:pic>
      <p:pic>
        <p:nvPicPr>
          <p:cNvPr id="14" name="Picture 6">
            <a:extLst>
              <a:ext uri="{FF2B5EF4-FFF2-40B4-BE49-F238E27FC236}">
                <a16:creationId xmlns:a16="http://schemas.microsoft.com/office/drawing/2014/main" id="{27B24CF2-E2D6-1B4A-DE76-70485F0E3F42}"/>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tretch>
            <a:fillRect/>
          </a:stretch>
        </p:blipFill>
        <p:spPr bwMode="auto">
          <a:xfrm>
            <a:off x="2995603" y="6045774"/>
            <a:ext cx="2711559" cy="714043"/>
          </a:xfrm>
          <a:prstGeom prst="rect">
            <a:avLst/>
          </a:prstGeom>
          <a:noFill/>
          <a:extLst>
            <a:ext uri="{909E8E84-426E-40DD-AFC4-6F175D3DCCD1}">
              <a14:hiddenFill xmlns:a14="http://schemas.microsoft.com/office/drawing/2010/main">
                <a:solidFill>
                  <a:srgbClr val="FFFFFF"/>
                </a:solidFill>
              </a14:hiddenFill>
            </a:ext>
          </a:extLst>
        </p:spPr>
      </p:pic>
      <p:pic>
        <p:nvPicPr>
          <p:cNvPr id="15" name="Grafik 14" descr="Ein Bild, das Text, Schwarz, Screenshot enthält.&#10;&#10;Automatisch generierte Beschreibung">
            <a:extLst>
              <a:ext uri="{FF2B5EF4-FFF2-40B4-BE49-F238E27FC236}">
                <a16:creationId xmlns:a16="http://schemas.microsoft.com/office/drawing/2014/main" id="{27380018-CC14-0FDC-4DE1-A92483AA13FD}"/>
              </a:ext>
            </a:extLst>
          </p:cNvPr>
          <p:cNvPicPr>
            <a:picLocks noChangeAspect="1"/>
          </p:cNvPicPr>
          <p:nvPr userDrawn="1"/>
        </p:nvPicPr>
        <p:blipFill>
          <a:blip r:embed="rId16">
            <a:extLst>
              <a:ext uri="{28A0092B-C50C-407E-A947-70E740481C1C}">
                <a14:useLocalDpi xmlns:a14="http://schemas.microsoft.com/office/drawing/2010/main" val="0"/>
              </a:ext>
            </a:extLst>
          </a:blip>
          <a:srcRect r="61312"/>
          <a:stretch/>
        </p:blipFill>
        <p:spPr>
          <a:xfrm>
            <a:off x="8793215" y="537181"/>
            <a:ext cx="2812631" cy="981450"/>
          </a:xfrm>
          <a:prstGeom prst="rect">
            <a:avLst/>
          </a:prstGeom>
        </p:spPr>
      </p:pic>
      <p:pic>
        <p:nvPicPr>
          <p:cNvPr id="17" name="Grafik 16" descr="Ein Bild, das Screenshot, Schrift, Electric Blue (Farbe), Majorelle Blue enthält.&#10;&#10;KI-generierte Inhalte können fehlerhaft sein.">
            <a:extLst>
              <a:ext uri="{FF2B5EF4-FFF2-40B4-BE49-F238E27FC236}">
                <a16:creationId xmlns:a16="http://schemas.microsoft.com/office/drawing/2014/main" id="{CEFF670A-B3D8-50F3-5511-8360F5FA26F6}"/>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8724900" y="6096774"/>
            <a:ext cx="2743200" cy="612042"/>
          </a:xfrm>
          <a:prstGeom prst="rect">
            <a:avLst/>
          </a:prstGeom>
        </p:spPr>
      </p:pic>
      <p:pic>
        <p:nvPicPr>
          <p:cNvPr id="18" name="Picture 2" descr="Was ist CC? - CC Germany">
            <a:extLst>
              <a:ext uri="{FF2B5EF4-FFF2-40B4-BE49-F238E27FC236}">
                <a16:creationId xmlns:a16="http://schemas.microsoft.com/office/drawing/2014/main" id="{72CF1BE4-E8C6-A464-9402-12AB88331A4A}"/>
              </a:ext>
            </a:extLst>
          </p:cNvPr>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6514995" y="6166254"/>
            <a:ext cx="1352140" cy="47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43437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de-DE" sz="3600" kern="1200" smtClean="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
        <a:defRPr lang="de-DE" sz="2800" kern="1200" smtClean="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lang="de-DE" sz="24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lang="de-DE" sz="20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sv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5" name="Rectangle 1034">
            <a:extLst>
              <a:ext uri="{FF2B5EF4-FFF2-40B4-BE49-F238E27FC236}">
                <a16:creationId xmlns:a16="http://schemas.microsoft.com/office/drawing/2014/main" id="{E258315E-8150-407E-9A65-ADB651578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7" name="Rectangle 1036">
            <a:extLst>
              <a:ext uri="{FF2B5EF4-FFF2-40B4-BE49-F238E27FC236}">
                <a16:creationId xmlns:a16="http://schemas.microsoft.com/office/drawing/2014/main" id="{991A9967-3589-4D88-B0E6-1F4E4F3EF2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2" name="Titel 1">
            <a:extLst>
              <a:ext uri="{FF2B5EF4-FFF2-40B4-BE49-F238E27FC236}">
                <a16:creationId xmlns:a16="http://schemas.microsoft.com/office/drawing/2014/main" id="{B385DFD8-8820-4C8D-3A10-93354CBD8203}"/>
              </a:ext>
            </a:extLst>
          </p:cNvPr>
          <p:cNvSpPr>
            <a:spLocks noGrp="1"/>
          </p:cNvSpPr>
          <p:nvPr>
            <p:ph type="ctrTitle"/>
          </p:nvPr>
        </p:nvSpPr>
        <p:spPr>
          <a:xfrm>
            <a:off x="814127" y="5204380"/>
            <a:ext cx="6432472" cy="1110439"/>
          </a:xfrm>
        </p:spPr>
        <p:txBody>
          <a:bodyPr anchor="t">
            <a:normAutofit/>
          </a:bodyPr>
          <a:lstStyle/>
          <a:p>
            <a:pPr algn="r"/>
            <a:r>
              <a:rPr lang="de-DE" sz="4000" dirty="0">
                <a:solidFill>
                  <a:schemeClr val="tx2"/>
                </a:solidFill>
              </a:rPr>
              <a:t>Module 1</a:t>
            </a:r>
          </a:p>
        </p:txBody>
      </p:sp>
      <p:pic>
        <p:nvPicPr>
          <p:cNvPr id="5" name="Grafik 4" descr="Ein Bild, das Text, Schwarz, Screenshot enthält.&#10;&#10;Automatisch generierte Beschreibung">
            <a:extLst>
              <a:ext uri="{FF2B5EF4-FFF2-40B4-BE49-F238E27FC236}">
                <a16:creationId xmlns:a16="http://schemas.microsoft.com/office/drawing/2014/main" id="{414C436B-197D-B155-58A4-A0D44A58EE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195" y="1211126"/>
            <a:ext cx="18905246" cy="2552205"/>
          </a:xfrm>
          <a:prstGeom prst="rect">
            <a:avLst/>
          </a:prstGeom>
        </p:spPr>
      </p:pic>
      <p:sp>
        <p:nvSpPr>
          <p:cNvPr id="3" name="Untertitel 2">
            <a:extLst>
              <a:ext uri="{FF2B5EF4-FFF2-40B4-BE49-F238E27FC236}">
                <a16:creationId xmlns:a16="http://schemas.microsoft.com/office/drawing/2014/main" id="{873C7753-B5FF-F081-F87A-9441748F9EEC}"/>
              </a:ext>
            </a:extLst>
          </p:cNvPr>
          <p:cNvSpPr>
            <a:spLocks noGrp="1"/>
          </p:cNvSpPr>
          <p:nvPr>
            <p:ph type="subTitle" idx="1"/>
          </p:nvPr>
        </p:nvSpPr>
        <p:spPr>
          <a:xfrm>
            <a:off x="813747" y="4405346"/>
            <a:ext cx="6432851" cy="799032"/>
          </a:xfrm>
        </p:spPr>
        <p:txBody>
          <a:bodyPr anchor="b">
            <a:normAutofit/>
          </a:bodyPr>
          <a:lstStyle/>
          <a:p>
            <a:pPr algn="r"/>
            <a:r>
              <a:rPr lang="en-US" sz="2000" dirty="0"/>
              <a:t>The Theory of the Digital Twin</a:t>
            </a:r>
            <a:endParaRPr lang="de-DE" sz="2000" dirty="0">
              <a:solidFill>
                <a:srgbClr val="C9D6DB"/>
              </a:solidFill>
            </a:endParaRPr>
          </a:p>
        </p:txBody>
      </p:sp>
      <p:grpSp>
        <p:nvGrpSpPr>
          <p:cNvPr id="1039" name="Group 1038">
            <a:extLst>
              <a:ext uri="{FF2B5EF4-FFF2-40B4-BE49-F238E27FC236}">
                <a16:creationId xmlns:a16="http://schemas.microsoft.com/office/drawing/2014/main" id="{19A26A28-5740-4523-A4FE-3359411F198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310716" y="-19878"/>
            <a:ext cx="3878237" cy="4062888"/>
            <a:chOff x="8310716" y="0"/>
            <a:chExt cx="3878237" cy="4062888"/>
          </a:xfrm>
        </p:grpSpPr>
        <p:sp>
          <p:nvSpPr>
            <p:cNvPr id="1040" name="Freeform: Shape 1039">
              <a:extLst>
                <a:ext uri="{FF2B5EF4-FFF2-40B4-BE49-F238E27FC236}">
                  <a16:creationId xmlns:a16="http://schemas.microsoft.com/office/drawing/2014/main" id="{E7F663E7-F565-4145-99C7-87C526CBFA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10716" y="1"/>
              <a:ext cx="3878236" cy="4062887"/>
            </a:xfrm>
            <a:custGeom>
              <a:avLst/>
              <a:gdLst>
                <a:gd name="connsiteX0" fmla="*/ 458236 w 3878236"/>
                <a:gd name="connsiteY0" fmla="*/ 0 h 4062887"/>
                <a:gd name="connsiteX1" fmla="*/ 626135 w 3878236"/>
                <a:gd name="connsiteY1" fmla="*/ 0 h 4062887"/>
                <a:gd name="connsiteX2" fmla="*/ 541802 w 3878236"/>
                <a:gd name="connsiteY2" fmla="*/ 96785 h 4062887"/>
                <a:gd name="connsiteX3" fmla="*/ 393588 w 3878236"/>
                <a:gd name="connsiteY3" fmla="*/ 301059 h 4062887"/>
                <a:gd name="connsiteX4" fmla="*/ 267407 w 3878236"/>
                <a:gd name="connsiteY4" fmla="*/ 519085 h 4062887"/>
                <a:gd name="connsiteX5" fmla="*/ 239453 w 3878236"/>
                <a:gd name="connsiteY5" fmla="*/ 575472 h 4062887"/>
                <a:gd name="connsiteX6" fmla="*/ 225864 w 3878236"/>
                <a:gd name="connsiteY6" fmla="*/ 603893 h 4062887"/>
                <a:gd name="connsiteX7" fmla="*/ 212955 w 3878236"/>
                <a:gd name="connsiteY7" fmla="*/ 632590 h 4062887"/>
                <a:gd name="connsiteX8" fmla="*/ 188301 w 3878236"/>
                <a:gd name="connsiteY8" fmla="*/ 690444 h 4062887"/>
                <a:gd name="connsiteX9" fmla="*/ 165201 w 3878236"/>
                <a:gd name="connsiteY9" fmla="*/ 748939 h 4062887"/>
                <a:gd name="connsiteX10" fmla="*/ 90074 w 3878236"/>
                <a:gd name="connsiteY10" fmla="*/ 988511 h 4062887"/>
                <a:gd name="connsiteX11" fmla="*/ 29119 w 3878236"/>
                <a:gd name="connsiteY11" fmla="*/ 1484891 h 4062887"/>
                <a:gd name="connsiteX12" fmla="*/ 54743 w 3878236"/>
                <a:gd name="connsiteY12" fmla="*/ 1732714 h 4062887"/>
                <a:gd name="connsiteX13" fmla="*/ 132976 w 3878236"/>
                <a:gd name="connsiteY13" fmla="*/ 1969719 h 4062887"/>
                <a:gd name="connsiteX14" fmla="*/ 159959 w 3878236"/>
                <a:gd name="connsiteY14" fmla="*/ 2026381 h 4062887"/>
                <a:gd name="connsiteX15" fmla="*/ 189951 w 3878236"/>
                <a:gd name="connsiteY15" fmla="*/ 2081758 h 4062887"/>
                <a:gd name="connsiteX16" fmla="*/ 256439 w 3878236"/>
                <a:gd name="connsiteY16" fmla="*/ 2189121 h 4062887"/>
                <a:gd name="connsiteX17" fmla="*/ 329818 w 3878236"/>
                <a:gd name="connsiteY17" fmla="*/ 2292816 h 4062887"/>
                <a:gd name="connsiteX18" fmla="*/ 408438 w 3878236"/>
                <a:gd name="connsiteY18" fmla="*/ 2393577 h 4062887"/>
                <a:gd name="connsiteX19" fmla="*/ 572086 w 3878236"/>
                <a:gd name="connsiteY19" fmla="*/ 2592900 h 4062887"/>
                <a:gd name="connsiteX20" fmla="*/ 653909 w 3878236"/>
                <a:gd name="connsiteY20" fmla="*/ 2693936 h 4062887"/>
                <a:gd name="connsiteX21" fmla="*/ 733500 w 3878236"/>
                <a:gd name="connsiteY21" fmla="*/ 2796256 h 4062887"/>
                <a:gd name="connsiteX22" fmla="*/ 813091 w 3878236"/>
                <a:gd name="connsiteY22" fmla="*/ 2895093 h 4062887"/>
                <a:gd name="connsiteX23" fmla="*/ 896273 w 3878236"/>
                <a:gd name="connsiteY23" fmla="*/ 2990536 h 4062887"/>
                <a:gd name="connsiteX24" fmla="*/ 1072636 w 3878236"/>
                <a:gd name="connsiteY24" fmla="*/ 3170513 h 4062887"/>
                <a:gd name="connsiteX25" fmla="*/ 1468747 w 3878236"/>
                <a:gd name="connsiteY25" fmla="*/ 3470964 h 4062887"/>
                <a:gd name="connsiteX26" fmla="*/ 1687720 w 3878236"/>
                <a:gd name="connsiteY26" fmla="*/ 3583919 h 4062887"/>
                <a:gd name="connsiteX27" fmla="*/ 1918825 w 3878236"/>
                <a:gd name="connsiteY27" fmla="*/ 3669278 h 4062887"/>
                <a:gd name="connsiteX28" fmla="*/ 2159540 w 3878236"/>
                <a:gd name="connsiteY28" fmla="*/ 3728230 h 4062887"/>
                <a:gd name="connsiteX29" fmla="*/ 2407729 w 3878236"/>
                <a:gd name="connsiteY29" fmla="*/ 3761238 h 4062887"/>
                <a:gd name="connsiteX30" fmla="*/ 2660479 w 3878236"/>
                <a:gd name="connsiteY30" fmla="*/ 3771598 h 4062887"/>
                <a:gd name="connsiteX31" fmla="*/ 2723278 w 3878236"/>
                <a:gd name="connsiteY31" fmla="*/ 3771139 h 4062887"/>
                <a:gd name="connsiteX32" fmla="*/ 2754047 w 3878236"/>
                <a:gd name="connsiteY32" fmla="*/ 3770406 h 4062887"/>
                <a:gd name="connsiteX33" fmla="*/ 2784719 w 3878236"/>
                <a:gd name="connsiteY33" fmla="*/ 3768938 h 4062887"/>
                <a:gd name="connsiteX34" fmla="*/ 2906629 w 3878236"/>
                <a:gd name="connsiteY34" fmla="*/ 3758853 h 4062887"/>
                <a:gd name="connsiteX35" fmla="*/ 3376896 w 3878236"/>
                <a:gd name="connsiteY35" fmla="*/ 3638838 h 4062887"/>
                <a:gd name="connsiteX36" fmla="*/ 3599460 w 3878236"/>
                <a:gd name="connsiteY36" fmla="*/ 3534685 h 4062887"/>
                <a:gd name="connsiteX37" fmla="*/ 3814356 w 3878236"/>
                <a:gd name="connsiteY37" fmla="*/ 3407976 h 4062887"/>
                <a:gd name="connsiteX38" fmla="*/ 3878236 w 3878236"/>
                <a:gd name="connsiteY38" fmla="*/ 3364122 h 4062887"/>
                <a:gd name="connsiteX39" fmla="*/ 3878236 w 3878236"/>
                <a:gd name="connsiteY39" fmla="*/ 3711785 h 4062887"/>
                <a:gd name="connsiteX40" fmla="*/ 3754080 w 3878236"/>
                <a:gd name="connsiteY40" fmla="*/ 3788192 h 4062887"/>
                <a:gd name="connsiteX41" fmla="*/ 3499971 w 3878236"/>
                <a:gd name="connsiteY41" fmla="*/ 3910041 h 4062887"/>
                <a:gd name="connsiteX42" fmla="*/ 2943222 w 3878236"/>
                <a:gd name="connsiteY42" fmla="*/ 4051144 h 4062887"/>
                <a:gd name="connsiteX43" fmla="*/ 2799278 w 3878236"/>
                <a:gd name="connsiteY43" fmla="*/ 4061321 h 4062887"/>
                <a:gd name="connsiteX44" fmla="*/ 2763268 w 3878236"/>
                <a:gd name="connsiteY44" fmla="*/ 4062604 h 4062887"/>
                <a:gd name="connsiteX45" fmla="*/ 2727355 w 3878236"/>
                <a:gd name="connsiteY45" fmla="*/ 4062788 h 4062887"/>
                <a:gd name="connsiteX46" fmla="*/ 2656790 w 3878236"/>
                <a:gd name="connsiteY46" fmla="*/ 4061963 h 4062887"/>
                <a:gd name="connsiteX47" fmla="*/ 2516924 w 3878236"/>
                <a:gd name="connsiteY47" fmla="*/ 4056461 h 4062887"/>
                <a:gd name="connsiteX48" fmla="*/ 2376959 w 3878236"/>
                <a:gd name="connsiteY48" fmla="*/ 4043809 h 4062887"/>
                <a:gd name="connsiteX49" fmla="*/ 2098196 w 3878236"/>
                <a:gd name="connsiteY49" fmla="*/ 3998700 h 4062887"/>
                <a:gd name="connsiteX50" fmla="*/ 1825645 w 3878236"/>
                <a:gd name="connsiteY50" fmla="*/ 3920860 h 4062887"/>
                <a:gd name="connsiteX51" fmla="*/ 1566586 w 3878236"/>
                <a:gd name="connsiteY51" fmla="*/ 3807996 h 4062887"/>
                <a:gd name="connsiteX52" fmla="*/ 1328784 w 3878236"/>
                <a:gd name="connsiteY52" fmla="*/ 3661117 h 4062887"/>
                <a:gd name="connsiteX53" fmla="*/ 930925 w 3878236"/>
                <a:gd name="connsiteY53" fmla="*/ 3291079 h 4062887"/>
                <a:gd name="connsiteX54" fmla="*/ 769122 w 3878236"/>
                <a:gd name="connsiteY54" fmla="*/ 3081303 h 4062887"/>
                <a:gd name="connsiteX55" fmla="*/ 626149 w 3878236"/>
                <a:gd name="connsiteY55" fmla="*/ 2862544 h 4062887"/>
                <a:gd name="connsiteX56" fmla="*/ 559467 w 3878236"/>
                <a:gd name="connsiteY56" fmla="*/ 2753990 h 4062887"/>
                <a:gd name="connsiteX57" fmla="*/ 490165 w 3878236"/>
                <a:gd name="connsiteY57" fmla="*/ 2647269 h 4062887"/>
                <a:gd name="connsiteX58" fmla="*/ 345542 w 3878236"/>
                <a:gd name="connsiteY58" fmla="*/ 2434743 h 4062887"/>
                <a:gd name="connsiteX59" fmla="*/ 274784 w 3878236"/>
                <a:gd name="connsiteY59" fmla="*/ 2326648 h 4062887"/>
                <a:gd name="connsiteX60" fmla="*/ 207422 w 3878236"/>
                <a:gd name="connsiteY60" fmla="*/ 2216167 h 4062887"/>
                <a:gd name="connsiteX61" fmla="*/ 93956 w 3878236"/>
                <a:gd name="connsiteY61" fmla="*/ 1984388 h 4062887"/>
                <a:gd name="connsiteX62" fmla="*/ 22422 w 3878236"/>
                <a:gd name="connsiteY62" fmla="*/ 1738399 h 4062887"/>
                <a:gd name="connsiteX63" fmla="*/ 0 w 3878236"/>
                <a:gd name="connsiteY63" fmla="*/ 1484891 h 4062887"/>
                <a:gd name="connsiteX64" fmla="*/ 200337 w 3878236"/>
                <a:gd name="connsiteY64" fmla="*/ 491671 h 4062887"/>
                <a:gd name="connsiteX65" fmla="*/ 308076 w 3878236"/>
                <a:gd name="connsiteY65" fmla="*/ 256776 h 4062887"/>
                <a:gd name="connsiteX66" fmla="*/ 437072 w 3878236"/>
                <a:gd name="connsiteY66" fmla="*/ 30498 h 406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878236" h="4062887">
                  <a:moveTo>
                    <a:pt x="458236" y="0"/>
                  </a:moveTo>
                  <a:lnTo>
                    <a:pt x="626135" y="0"/>
                  </a:lnTo>
                  <a:lnTo>
                    <a:pt x="541802" y="96785"/>
                  </a:lnTo>
                  <a:cubicBezTo>
                    <a:pt x="489388" y="162616"/>
                    <a:pt x="439790" y="230737"/>
                    <a:pt x="393588" y="301059"/>
                  </a:cubicBezTo>
                  <a:cubicBezTo>
                    <a:pt x="348163" y="371748"/>
                    <a:pt x="305261" y="444179"/>
                    <a:pt x="267407" y="519085"/>
                  </a:cubicBezTo>
                  <a:cubicBezTo>
                    <a:pt x="257604" y="537697"/>
                    <a:pt x="248480" y="556584"/>
                    <a:pt x="239453" y="575472"/>
                  </a:cubicBezTo>
                  <a:lnTo>
                    <a:pt x="225864" y="603893"/>
                  </a:lnTo>
                  <a:lnTo>
                    <a:pt x="212955" y="632590"/>
                  </a:lnTo>
                  <a:cubicBezTo>
                    <a:pt x="204511" y="651753"/>
                    <a:pt x="195969" y="670915"/>
                    <a:pt x="188301" y="690444"/>
                  </a:cubicBezTo>
                  <a:cubicBezTo>
                    <a:pt x="180633" y="709972"/>
                    <a:pt x="172189" y="729227"/>
                    <a:pt x="165201" y="748939"/>
                  </a:cubicBezTo>
                  <a:cubicBezTo>
                    <a:pt x="135305" y="827237"/>
                    <a:pt x="109971" y="907186"/>
                    <a:pt x="90074" y="988511"/>
                  </a:cubicBezTo>
                  <a:cubicBezTo>
                    <a:pt x="49696" y="1150792"/>
                    <a:pt x="29022" y="1317842"/>
                    <a:pt x="29119" y="1484891"/>
                  </a:cubicBezTo>
                  <a:cubicBezTo>
                    <a:pt x="29604" y="1568141"/>
                    <a:pt x="37855" y="1651207"/>
                    <a:pt x="54743" y="1732714"/>
                  </a:cubicBezTo>
                  <a:cubicBezTo>
                    <a:pt x="72506" y="1814039"/>
                    <a:pt x="98227" y="1893621"/>
                    <a:pt x="132976" y="1969719"/>
                  </a:cubicBezTo>
                  <a:cubicBezTo>
                    <a:pt x="141226" y="1988882"/>
                    <a:pt x="150835" y="2007585"/>
                    <a:pt x="159959" y="2026381"/>
                  </a:cubicBezTo>
                  <a:cubicBezTo>
                    <a:pt x="169860" y="2044901"/>
                    <a:pt x="179274" y="2063604"/>
                    <a:pt x="189951" y="2081758"/>
                  </a:cubicBezTo>
                  <a:cubicBezTo>
                    <a:pt x="210334" y="2118432"/>
                    <a:pt x="233046" y="2154006"/>
                    <a:pt x="256439" y="2189121"/>
                  </a:cubicBezTo>
                  <a:cubicBezTo>
                    <a:pt x="279734" y="2224328"/>
                    <a:pt x="304679" y="2258617"/>
                    <a:pt x="329818" y="2292816"/>
                  </a:cubicBezTo>
                  <a:cubicBezTo>
                    <a:pt x="355345" y="2326740"/>
                    <a:pt x="381844" y="2360204"/>
                    <a:pt x="408438" y="2393577"/>
                  </a:cubicBezTo>
                  <a:cubicBezTo>
                    <a:pt x="461725" y="2460416"/>
                    <a:pt x="517440" y="2525879"/>
                    <a:pt x="572086" y="2592900"/>
                  </a:cubicBezTo>
                  <a:cubicBezTo>
                    <a:pt x="599554" y="2626273"/>
                    <a:pt x="626926" y="2659921"/>
                    <a:pt x="653909" y="2693936"/>
                  </a:cubicBezTo>
                  <a:cubicBezTo>
                    <a:pt x="680796" y="2727676"/>
                    <a:pt x="707487" y="2763525"/>
                    <a:pt x="733500" y="2796256"/>
                  </a:cubicBezTo>
                  <a:cubicBezTo>
                    <a:pt x="759319" y="2829813"/>
                    <a:pt x="786399" y="2862362"/>
                    <a:pt x="813091" y="2895093"/>
                  </a:cubicBezTo>
                  <a:cubicBezTo>
                    <a:pt x="840560" y="2927274"/>
                    <a:pt x="867834" y="2959455"/>
                    <a:pt x="896273" y="2990536"/>
                  </a:cubicBezTo>
                  <a:cubicBezTo>
                    <a:pt x="952764" y="3053066"/>
                    <a:pt x="1011486" y="3113302"/>
                    <a:pt x="1072636" y="3170513"/>
                  </a:cubicBezTo>
                  <a:cubicBezTo>
                    <a:pt x="1195128" y="3284660"/>
                    <a:pt x="1327328" y="3386522"/>
                    <a:pt x="1468747" y="3470964"/>
                  </a:cubicBezTo>
                  <a:cubicBezTo>
                    <a:pt x="1539603" y="3512956"/>
                    <a:pt x="1612303" y="3551463"/>
                    <a:pt x="1687720" y="3583919"/>
                  </a:cubicBezTo>
                  <a:cubicBezTo>
                    <a:pt x="1762652" y="3617292"/>
                    <a:pt x="1840010" y="3645440"/>
                    <a:pt x="1918825" y="3669278"/>
                  </a:cubicBezTo>
                  <a:cubicBezTo>
                    <a:pt x="1997640" y="3693207"/>
                    <a:pt x="2078007" y="3712553"/>
                    <a:pt x="2159540" y="3728230"/>
                  </a:cubicBezTo>
                  <a:cubicBezTo>
                    <a:pt x="2241170" y="3743633"/>
                    <a:pt x="2324158" y="3754177"/>
                    <a:pt x="2407729" y="3761238"/>
                  </a:cubicBezTo>
                  <a:cubicBezTo>
                    <a:pt x="2491299" y="3768389"/>
                    <a:pt x="2575743" y="3771506"/>
                    <a:pt x="2660479" y="3771598"/>
                  </a:cubicBezTo>
                  <a:cubicBezTo>
                    <a:pt x="2681638" y="3771598"/>
                    <a:pt x="2703089" y="3771964"/>
                    <a:pt x="2723278" y="3771139"/>
                  </a:cubicBezTo>
                  <a:lnTo>
                    <a:pt x="2754047" y="3770406"/>
                  </a:lnTo>
                  <a:lnTo>
                    <a:pt x="2784719" y="3768938"/>
                  </a:lnTo>
                  <a:cubicBezTo>
                    <a:pt x="2825582" y="3767197"/>
                    <a:pt x="2866251" y="3763346"/>
                    <a:pt x="2906629" y="3758853"/>
                  </a:cubicBezTo>
                  <a:cubicBezTo>
                    <a:pt x="3068334" y="3740150"/>
                    <a:pt x="3225672" y="3699166"/>
                    <a:pt x="3376896" y="3638838"/>
                  </a:cubicBezTo>
                  <a:cubicBezTo>
                    <a:pt x="3452702" y="3608949"/>
                    <a:pt x="3526664" y="3573467"/>
                    <a:pt x="3599460" y="3534685"/>
                  </a:cubicBezTo>
                  <a:cubicBezTo>
                    <a:pt x="3672354" y="3496085"/>
                    <a:pt x="3743888" y="3453269"/>
                    <a:pt x="3814356" y="3407976"/>
                  </a:cubicBezTo>
                  <a:lnTo>
                    <a:pt x="3878236" y="3364122"/>
                  </a:lnTo>
                  <a:lnTo>
                    <a:pt x="3878236" y="3711785"/>
                  </a:lnTo>
                  <a:lnTo>
                    <a:pt x="3754080" y="3788192"/>
                  </a:lnTo>
                  <a:cubicBezTo>
                    <a:pt x="3672450" y="3832843"/>
                    <a:pt x="3588007" y="3874284"/>
                    <a:pt x="3499971" y="3910041"/>
                  </a:cubicBezTo>
                  <a:cubicBezTo>
                    <a:pt x="3324482" y="3982472"/>
                    <a:pt x="3134920" y="4030882"/>
                    <a:pt x="2943222" y="4051144"/>
                  </a:cubicBezTo>
                  <a:cubicBezTo>
                    <a:pt x="2895272" y="4055911"/>
                    <a:pt x="2847227" y="4059763"/>
                    <a:pt x="2799278" y="4061321"/>
                  </a:cubicBezTo>
                  <a:lnTo>
                    <a:pt x="2763268" y="4062604"/>
                  </a:lnTo>
                  <a:lnTo>
                    <a:pt x="2727355" y="4062788"/>
                  </a:lnTo>
                  <a:cubicBezTo>
                    <a:pt x="2703089" y="4063155"/>
                    <a:pt x="2680085" y="4062421"/>
                    <a:pt x="2656790" y="4061963"/>
                  </a:cubicBezTo>
                  <a:cubicBezTo>
                    <a:pt x="2610297" y="4061413"/>
                    <a:pt x="2563514" y="4058754"/>
                    <a:pt x="2516924" y="4056461"/>
                  </a:cubicBezTo>
                  <a:cubicBezTo>
                    <a:pt x="2470237" y="4052795"/>
                    <a:pt x="2423549" y="4049402"/>
                    <a:pt x="2376959" y="4043809"/>
                  </a:cubicBezTo>
                  <a:cubicBezTo>
                    <a:pt x="2283683" y="4033265"/>
                    <a:pt x="2190503" y="4018871"/>
                    <a:pt x="2098196" y="3998700"/>
                  </a:cubicBezTo>
                  <a:cubicBezTo>
                    <a:pt x="2005891" y="3978530"/>
                    <a:pt x="1914652" y="3952583"/>
                    <a:pt x="1825645" y="3920860"/>
                  </a:cubicBezTo>
                  <a:cubicBezTo>
                    <a:pt x="1736639" y="3889045"/>
                    <a:pt x="1649963" y="3851089"/>
                    <a:pt x="1566586" y="3807996"/>
                  </a:cubicBezTo>
                  <a:cubicBezTo>
                    <a:pt x="1483501" y="3764263"/>
                    <a:pt x="1403716" y="3715395"/>
                    <a:pt x="1328784" y="3661117"/>
                  </a:cubicBezTo>
                  <a:cubicBezTo>
                    <a:pt x="1178337" y="3553113"/>
                    <a:pt x="1046527" y="3426497"/>
                    <a:pt x="930925" y="3291079"/>
                  </a:cubicBezTo>
                  <a:cubicBezTo>
                    <a:pt x="873367" y="3223048"/>
                    <a:pt x="819789" y="3152818"/>
                    <a:pt x="769122" y="3081303"/>
                  </a:cubicBezTo>
                  <a:cubicBezTo>
                    <a:pt x="718358" y="3009790"/>
                    <a:pt x="670992" y="2936717"/>
                    <a:pt x="626149" y="2862544"/>
                  </a:cubicBezTo>
                  <a:cubicBezTo>
                    <a:pt x="603243" y="2825046"/>
                    <a:pt x="582277" y="2789930"/>
                    <a:pt x="559467" y="2753990"/>
                  </a:cubicBezTo>
                  <a:cubicBezTo>
                    <a:pt x="536852" y="2718325"/>
                    <a:pt x="513849" y="2682660"/>
                    <a:pt x="490165" y="2647269"/>
                  </a:cubicBezTo>
                  <a:lnTo>
                    <a:pt x="345542" y="2434743"/>
                  </a:lnTo>
                  <a:cubicBezTo>
                    <a:pt x="321567" y="2398987"/>
                    <a:pt x="297884" y="2363046"/>
                    <a:pt x="274784" y="2326648"/>
                  </a:cubicBezTo>
                  <a:cubicBezTo>
                    <a:pt x="251682" y="2290248"/>
                    <a:pt x="228776" y="2253759"/>
                    <a:pt x="207422" y="2216167"/>
                  </a:cubicBezTo>
                  <a:cubicBezTo>
                    <a:pt x="164618" y="2141353"/>
                    <a:pt x="125308" y="2064338"/>
                    <a:pt x="93956" y="1984388"/>
                  </a:cubicBezTo>
                  <a:cubicBezTo>
                    <a:pt x="62023" y="1904715"/>
                    <a:pt x="38340" y="1822107"/>
                    <a:pt x="22422" y="1738399"/>
                  </a:cubicBezTo>
                  <a:cubicBezTo>
                    <a:pt x="7183" y="1654692"/>
                    <a:pt x="0" y="1569700"/>
                    <a:pt x="0" y="1484891"/>
                  </a:cubicBezTo>
                  <a:cubicBezTo>
                    <a:pt x="1262" y="1146758"/>
                    <a:pt x="70468" y="809542"/>
                    <a:pt x="200337" y="491671"/>
                  </a:cubicBezTo>
                  <a:cubicBezTo>
                    <a:pt x="232950" y="412273"/>
                    <a:pt x="268280" y="333607"/>
                    <a:pt x="308076" y="256776"/>
                  </a:cubicBezTo>
                  <a:cubicBezTo>
                    <a:pt x="347290" y="179668"/>
                    <a:pt x="390482" y="104213"/>
                    <a:pt x="437072" y="3049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1" name="Freeform: Shape 1040">
              <a:extLst>
                <a:ext uri="{FF2B5EF4-FFF2-40B4-BE49-F238E27FC236}">
                  <a16:creationId xmlns:a16="http://schemas.microsoft.com/office/drawing/2014/main" id="{F5BF3F11-42D5-49E2-B30C-491C02B70F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9928" y="0"/>
              <a:ext cx="3859024" cy="3823730"/>
            </a:xfrm>
            <a:custGeom>
              <a:avLst/>
              <a:gdLst>
                <a:gd name="connsiteX0" fmla="*/ 517815 w 3859024"/>
                <a:gd name="connsiteY0" fmla="*/ 0 h 3823730"/>
                <a:gd name="connsiteX1" fmla="*/ 810951 w 3859024"/>
                <a:gd name="connsiteY1" fmla="*/ 0 h 3823730"/>
                <a:gd name="connsiteX2" fmla="*/ 657209 w 3859024"/>
                <a:gd name="connsiteY2" fmla="*/ 169897 h 3823730"/>
                <a:gd name="connsiteX3" fmla="*/ 398052 w 3859024"/>
                <a:gd name="connsiteY3" fmla="*/ 551580 h 3823730"/>
                <a:gd name="connsiteX4" fmla="*/ 222175 w 3859024"/>
                <a:gd name="connsiteY4" fmla="*/ 973513 h 3823730"/>
                <a:gd name="connsiteX5" fmla="*/ 158212 w 3859024"/>
                <a:gd name="connsiteY5" fmla="*/ 1423317 h 3823730"/>
                <a:gd name="connsiteX6" fmla="*/ 185195 w 3859024"/>
                <a:gd name="connsiteY6" fmla="*/ 1643544 h 3823730"/>
                <a:gd name="connsiteX7" fmla="*/ 264883 w 3859024"/>
                <a:gd name="connsiteY7" fmla="*/ 1849559 h 3823730"/>
                <a:gd name="connsiteX8" fmla="*/ 320500 w 3859024"/>
                <a:gd name="connsiteY8" fmla="*/ 1946562 h 3823730"/>
                <a:gd name="connsiteX9" fmla="*/ 384367 w 3859024"/>
                <a:gd name="connsiteY9" fmla="*/ 2040447 h 3823730"/>
                <a:gd name="connsiteX10" fmla="*/ 531902 w 3859024"/>
                <a:gd name="connsiteY10" fmla="*/ 2221891 h 3823730"/>
                <a:gd name="connsiteX11" fmla="*/ 691569 w 3859024"/>
                <a:gd name="connsiteY11" fmla="*/ 2404710 h 3823730"/>
                <a:gd name="connsiteX12" fmla="*/ 770966 w 3859024"/>
                <a:gd name="connsiteY12" fmla="*/ 2500153 h 3823730"/>
                <a:gd name="connsiteX13" fmla="*/ 809112 w 3859024"/>
                <a:gd name="connsiteY13" fmla="*/ 2547004 h 3823730"/>
                <a:gd name="connsiteX14" fmla="*/ 846480 w 3859024"/>
                <a:gd name="connsiteY14" fmla="*/ 2591838 h 3823730"/>
                <a:gd name="connsiteX15" fmla="*/ 1167563 w 3859024"/>
                <a:gd name="connsiteY15" fmla="*/ 2923186 h 3823730"/>
                <a:gd name="connsiteX16" fmla="*/ 1338296 w 3859024"/>
                <a:gd name="connsiteY16" fmla="*/ 3072266 h 3823730"/>
                <a:gd name="connsiteX17" fmla="*/ 1517085 w 3859024"/>
                <a:gd name="connsiteY17" fmla="*/ 3209700 h 3823730"/>
                <a:gd name="connsiteX18" fmla="*/ 1916496 w 3859024"/>
                <a:gd name="connsiteY18" fmla="*/ 3427085 h 3823730"/>
                <a:gd name="connsiteX19" fmla="*/ 2139934 w 3859024"/>
                <a:gd name="connsiteY19" fmla="*/ 3488513 h 3823730"/>
                <a:gd name="connsiteX20" fmla="*/ 2197200 w 3859024"/>
                <a:gd name="connsiteY20" fmla="*/ 3499332 h 3823730"/>
                <a:gd name="connsiteX21" fmla="*/ 2254952 w 3859024"/>
                <a:gd name="connsiteY21" fmla="*/ 3508409 h 3823730"/>
                <a:gd name="connsiteX22" fmla="*/ 2371524 w 3859024"/>
                <a:gd name="connsiteY22" fmla="*/ 3521428 h 3823730"/>
                <a:gd name="connsiteX23" fmla="*/ 2430150 w 3859024"/>
                <a:gd name="connsiteY23" fmla="*/ 3525646 h 3823730"/>
                <a:gd name="connsiteX24" fmla="*/ 2488970 w 3859024"/>
                <a:gd name="connsiteY24" fmla="*/ 3528580 h 3823730"/>
                <a:gd name="connsiteX25" fmla="*/ 2547984 w 3859024"/>
                <a:gd name="connsiteY25" fmla="*/ 3529863 h 3823730"/>
                <a:gd name="connsiteX26" fmla="*/ 2607095 w 3859024"/>
                <a:gd name="connsiteY26" fmla="*/ 3529589 h 3823730"/>
                <a:gd name="connsiteX27" fmla="*/ 2636698 w 3859024"/>
                <a:gd name="connsiteY27" fmla="*/ 3529313 h 3823730"/>
                <a:gd name="connsiteX28" fmla="*/ 2665235 w 3859024"/>
                <a:gd name="connsiteY28" fmla="*/ 3528121 h 3823730"/>
                <a:gd name="connsiteX29" fmla="*/ 2693674 w 3859024"/>
                <a:gd name="connsiteY29" fmla="*/ 3526746 h 3823730"/>
                <a:gd name="connsiteX30" fmla="*/ 2722016 w 3859024"/>
                <a:gd name="connsiteY30" fmla="*/ 3524546 h 3823730"/>
                <a:gd name="connsiteX31" fmla="*/ 2834415 w 3859024"/>
                <a:gd name="connsiteY31" fmla="*/ 3511435 h 3823730"/>
                <a:gd name="connsiteX32" fmla="*/ 3262556 w 3859024"/>
                <a:gd name="connsiteY32" fmla="*/ 3378675 h 3823730"/>
                <a:gd name="connsiteX33" fmla="*/ 3658086 w 3859024"/>
                <a:gd name="connsiteY33" fmla="*/ 3145979 h 3823730"/>
                <a:gd name="connsiteX34" fmla="*/ 3753983 w 3859024"/>
                <a:gd name="connsiteY34" fmla="*/ 3077583 h 3823730"/>
                <a:gd name="connsiteX35" fmla="*/ 3849881 w 3859024"/>
                <a:gd name="connsiteY35" fmla="*/ 3006894 h 3823730"/>
                <a:gd name="connsiteX36" fmla="*/ 3859024 w 3859024"/>
                <a:gd name="connsiteY36" fmla="*/ 2999988 h 3823730"/>
                <a:gd name="connsiteX37" fmla="*/ 3859024 w 3859024"/>
                <a:gd name="connsiteY37" fmla="*/ 3461786 h 3823730"/>
                <a:gd name="connsiteX38" fmla="*/ 3652845 w 3859024"/>
                <a:gd name="connsiteY38" fmla="*/ 3578823 h 3823730"/>
                <a:gd name="connsiteX39" fmla="*/ 3408248 w 3859024"/>
                <a:gd name="connsiteY39" fmla="*/ 3688569 h 3823730"/>
                <a:gd name="connsiteX40" fmla="*/ 2875958 w 3859024"/>
                <a:gd name="connsiteY40" fmla="*/ 3814819 h 3823730"/>
                <a:gd name="connsiteX41" fmla="*/ 2738905 w 3859024"/>
                <a:gd name="connsiteY41" fmla="*/ 3822979 h 3823730"/>
                <a:gd name="connsiteX42" fmla="*/ 2704642 w 3859024"/>
                <a:gd name="connsiteY42" fmla="*/ 3823712 h 3823730"/>
                <a:gd name="connsiteX43" fmla="*/ 2670476 w 3859024"/>
                <a:gd name="connsiteY43" fmla="*/ 3823529 h 3823730"/>
                <a:gd name="connsiteX44" fmla="*/ 2636408 w 3859024"/>
                <a:gd name="connsiteY44" fmla="*/ 3823162 h 3823730"/>
                <a:gd name="connsiteX45" fmla="*/ 2603310 w 3859024"/>
                <a:gd name="connsiteY45" fmla="*/ 3821971 h 3823730"/>
                <a:gd name="connsiteX46" fmla="*/ 2338911 w 3859024"/>
                <a:gd name="connsiteY46" fmla="*/ 3802074 h 3823730"/>
                <a:gd name="connsiteX47" fmla="*/ 2076164 w 3859024"/>
                <a:gd name="connsiteY47" fmla="*/ 3758250 h 3823730"/>
                <a:gd name="connsiteX48" fmla="*/ 1818075 w 3859024"/>
                <a:gd name="connsiteY48" fmla="*/ 3689578 h 3823730"/>
                <a:gd name="connsiteX49" fmla="*/ 1324027 w 3859024"/>
                <a:gd name="connsiteY49" fmla="*/ 3483104 h 3823730"/>
                <a:gd name="connsiteX50" fmla="*/ 907727 w 3859024"/>
                <a:gd name="connsiteY50" fmla="*/ 3161658 h 3823730"/>
                <a:gd name="connsiteX51" fmla="*/ 738935 w 3859024"/>
                <a:gd name="connsiteY51" fmla="*/ 2968204 h 3823730"/>
                <a:gd name="connsiteX52" fmla="*/ 591498 w 3859024"/>
                <a:gd name="connsiteY52" fmla="*/ 2763380 h 3823730"/>
                <a:gd name="connsiteX53" fmla="*/ 557041 w 3859024"/>
                <a:gd name="connsiteY53" fmla="*/ 2711212 h 3823730"/>
                <a:gd name="connsiteX54" fmla="*/ 524137 w 3859024"/>
                <a:gd name="connsiteY54" fmla="*/ 2660602 h 3823730"/>
                <a:gd name="connsiteX55" fmla="*/ 459202 w 3859024"/>
                <a:gd name="connsiteY55" fmla="*/ 2562498 h 3823730"/>
                <a:gd name="connsiteX56" fmla="*/ 324673 w 3859024"/>
                <a:gd name="connsiteY56" fmla="*/ 2362077 h 3823730"/>
                <a:gd name="connsiteX57" fmla="*/ 193348 w 3859024"/>
                <a:gd name="connsiteY57" fmla="*/ 2150193 h 3823730"/>
                <a:gd name="connsiteX58" fmla="*/ 134141 w 3859024"/>
                <a:gd name="connsiteY58" fmla="*/ 2037880 h 3823730"/>
                <a:gd name="connsiteX59" fmla="*/ 83862 w 3859024"/>
                <a:gd name="connsiteY59" fmla="*/ 1920339 h 3823730"/>
                <a:gd name="connsiteX60" fmla="*/ 45329 w 3859024"/>
                <a:gd name="connsiteY60" fmla="*/ 1798399 h 3823730"/>
                <a:gd name="connsiteX61" fmla="*/ 30963 w 3859024"/>
                <a:gd name="connsiteY61" fmla="*/ 1736238 h 3823730"/>
                <a:gd name="connsiteX62" fmla="*/ 24655 w 3859024"/>
                <a:gd name="connsiteY62" fmla="*/ 1705064 h 3823730"/>
                <a:gd name="connsiteX63" fmla="*/ 19413 w 3859024"/>
                <a:gd name="connsiteY63" fmla="*/ 1673800 h 3823730"/>
                <a:gd name="connsiteX64" fmla="*/ 0 w 3859024"/>
                <a:gd name="connsiteY64" fmla="*/ 1423317 h 3823730"/>
                <a:gd name="connsiteX65" fmla="*/ 53870 w 3859024"/>
                <a:gd name="connsiteY65" fmla="*/ 935280 h 3823730"/>
                <a:gd name="connsiteX66" fmla="*/ 215770 w 3859024"/>
                <a:gd name="connsiteY66" fmla="*/ 467689 h 3823730"/>
                <a:gd name="connsiteX67" fmla="*/ 480592 w 3859024"/>
                <a:gd name="connsiteY67" fmla="*/ 43968 h 382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859024" h="3823730">
                  <a:moveTo>
                    <a:pt x="517815" y="0"/>
                  </a:moveTo>
                  <a:lnTo>
                    <a:pt x="810951" y="0"/>
                  </a:lnTo>
                  <a:lnTo>
                    <a:pt x="657209" y="169897"/>
                  </a:lnTo>
                  <a:cubicBezTo>
                    <a:pt x="558303" y="289087"/>
                    <a:pt x="471043" y="416896"/>
                    <a:pt x="398052" y="551580"/>
                  </a:cubicBezTo>
                  <a:cubicBezTo>
                    <a:pt x="325062" y="686173"/>
                    <a:pt x="264301" y="827092"/>
                    <a:pt x="222175" y="973513"/>
                  </a:cubicBezTo>
                  <a:cubicBezTo>
                    <a:pt x="179954" y="1119567"/>
                    <a:pt x="158114" y="1271396"/>
                    <a:pt x="158212" y="1423317"/>
                  </a:cubicBezTo>
                  <a:cubicBezTo>
                    <a:pt x="159085" y="1497949"/>
                    <a:pt x="166850" y="1572030"/>
                    <a:pt x="185195" y="1643544"/>
                  </a:cubicBezTo>
                  <a:cubicBezTo>
                    <a:pt x="203249" y="1715150"/>
                    <a:pt x="231300" y="1783638"/>
                    <a:pt x="264883" y="1849559"/>
                  </a:cubicBezTo>
                  <a:cubicBezTo>
                    <a:pt x="281869" y="1882474"/>
                    <a:pt x="300700" y="1914747"/>
                    <a:pt x="320500" y="1946562"/>
                  </a:cubicBezTo>
                  <a:cubicBezTo>
                    <a:pt x="340592" y="1978284"/>
                    <a:pt x="362043" y="2009549"/>
                    <a:pt x="384367" y="2040447"/>
                  </a:cubicBezTo>
                  <a:cubicBezTo>
                    <a:pt x="429598" y="2102059"/>
                    <a:pt x="479876" y="2161837"/>
                    <a:pt x="531902" y="2221891"/>
                  </a:cubicBezTo>
                  <a:cubicBezTo>
                    <a:pt x="583927" y="2282036"/>
                    <a:pt x="638282" y="2342181"/>
                    <a:pt x="691569" y="2404710"/>
                  </a:cubicBezTo>
                  <a:cubicBezTo>
                    <a:pt x="718261" y="2435882"/>
                    <a:pt x="744662" y="2467788"/>
                    <a:pt x="770966" y="2500153"/>
                  </a:cubicBezTo>
                  <a:lnTo>
                    <a:pt x="809112" y="2547004"/>
                  </a:lnTo>
                  <a:cubicBezTo>
                    <a:pt x="821632" y="2561949"/>
                    <a:pt x="833571" y="2577261"/>
                    <a:pt x="846480" y="2591838"/>
                  </a:cubicBezTo>
                  <a:cubicBezTo>
                    <a:pt x="947232" y="2710478"/>
                    <a:pt x="1056523" y="2819674"/>
                    <a:pt x="1167563" y="2923186"/>
                  </a:cubicBezTo>
                  <a:cubicBezTo>
                    <a:pt x="1223374" y="2974713"/>
                    <a:pt x="1280155" y="3024498"/>
                    <a:pt x="1338296" y="3072266"/>
                  </a:cubicBezTo>
                  <a:cubicBezTo>
                    <a:pt x="1396436" y="3120033"/>
                    <a:pt x="1455644" y="3166242"/>
                    <a:pt x="1517085" y="3209700"/>
                  </a:cubicBezTo>
                  <a:cubicBezTo>
                    <a:pt x="1639480" y="3296801"/>
                    <a:pt x="1771485" y="3374641"/>
                    <a:pt x="1916496" y="3427085"/>
                  </a:cubicBezTo>
                  <a:cubicBezTo>
                    <a:pt x="1988808" y="3453307"/>
                    <a:pt x="2063740" y="3473385"/>
                    <a:pt x="2139934" y="3488513"/>
                  </a:cubicBezTo>
                  <a:cubicBezTo>
                    <a:pt x="2159055" y="3492089"/>
                    <a:pt x="2177982" y="3496216"/>
                    <a:pt x="2197200" y="3499332"/>
                  </a:cubicBezTo>
                  <a:lnTo>
                    <a:pt x="2254952" y="3508409"/>
                  </a:lnTo>
                  <a:cubicBezTo>
                    <a:pt x="2293680" y="3513268"/>
                    <a:pt x="2332409" y="3518403"/>
                    <a:pt x="2371524" y="3521428"/>
                  </a:cubicBezTo>
                  <a:cubicBezTo>
                    <a:pt x="2391034" y="3523170"/>
                    <a:pt x="2410544" y="3524821"/>
                    <a:pt x="2430150" y="3525646"/>
                  </a:cubicBezTo>
                  <a:cubicBezTo>
                    <a:pt x="2449757" y="3526562"/>
                    <a:pt x="2469266" y="3528029"/>
                    <a:pt x="2488970" y="3528580"/>
                  </a:cubicBezTo>
                  <a:lnTo>
                    <a:pt x="2547984" y="3529863"/>
                  </a:lnTo>
                  <a:cubicBezTo>
                    <a:pt x="2567590" y="3530321"/>
                    <a:pt x="2587391" y="3529680"/>
                    <a:pt x="2607095" y="3529589"/>
                  </a:cubicBezTo>
                  <a:lnTo>
                    <a:pt x="2636698" y="3529313"/>
                  </a:lnTo>
                  <a:cubicBezTo>
                    <a:pt x="2646308" y="3529038"/>
                    <a:pt x="2655723" y="3528489"/>
                    <a:pt x="2665235" y="3528121"/>
                  </a:cubicBezTo>
                  <a:cubicBezTo>
                    <a:pt x="2674747" y="3527663"/>
                    <a:pt x="2684260" y="3527388"/>
                    <a:pt x="2693674" y="3526746"/>
                  </a:cubicBezTo>
                  <a:lnTo>
                    <a:pt x="2722016" y="3524546"/>
                  </a:lnTo>
                  <a:cubicBezTo>
                    <a:pt x="2759774" y="3521703"/>
                    <a:pt x="2797240" y="3516936"/>
                    <a:pt x="2834415" y="3511435"/>
                  </a:cubicBezTo>
                  <a:cubicBezTo>
                    <a:pt x="2983212" y="3488147"/>
                    <a:pt x="3126281" y="3442580"/>
                    <a:pt x="3262556" y="3378675"/>
                  </a:cubicBezTo>
                  <a:cubicBezTo>
                    <a:pt x="3399318" y="3315505"/>
                    <a:pt x="3529478" y="3234639"/>
                    <a:pt x="3658086" y="3145979"/>
                  </a:cubicBezTo>
                  <a:cubicBezTo>
                    <a:pt x="3690214" y="3123884"/>
                    <a:pt x="3722147" y="3100779"/>
                    <a:pt x="3753983" y="3077583"/>
                  </a:cubicBezTo>
                  <a:cubicBezTo>
                    <a:pt x="3786014" y="3054387"/>
                    <a:pt x="3817948" y="3030824"/>
                    <a:pt x="3849881" y="3006894"/>
                  </a:cubicBezTo>
                  <a:lnTo>
                    <a:pt x="3859024" y="2999988"/>
                  </a:lnTo>
                  <a:lnTo>
                    <a:pt x="3859024" y="3461786"/>
                  </a:lnTo>
                  <a:lnTo>
                    <a:pt x="3652845" y="3578823"/>
                  </a:lnTo>
                  <a:cubicBezTo>
                    <a:pt x="3574224" y="3619073"/>
                    <a:pt x="3492886" y="3656479"/>
                    <a:pt x="3408248" y="3688569"/>
                  </a:cubicBezTo>
                  <a:cubicBezTo>
                    <a:pt x="3239748" y="3753666"/>
                    <a:pt x="3058726" y="3797582"/>
                    <a:pt x="2875958" y="3814819"/>
                  </a:cubicBezTo>
                  <a:cubicBezTo>
                    <a:pt x="2830241" y="3818945"/>
                    <a:pt x="2784525" y="3822062"/>
                    <a:pt x="2738905" y="3822979"/>
                  </a:cubicBezTo>
                  <a:lnTo>
                    <a:pt x="2704642" y="3823712"/>
                  </a:lnTo>
                  <a:cubicBezTo>
                    <a:pt x="2693286" y="3823804"/>
                    <a:pt x="2681833" y="3823529"/>
                    <a:pt x="2670476" y="3823529"/>
                  </a:cubicBezTo>
                  <a:lnTo>
                    <a:pt x="2636408" y="3823162"/>
                  </a:lnTo>
                  <a:lnTo>
                    <a:pt x="2603310" y="3821971"/>
                  </a:lnTo>
                  <a:cubicBezTo>
                    <a:pt x="2515176" y="3819311"/>
                    <a:pt x="2426850" y="3812711"/>
                    <a:pt x="2338911" y="3802074"/>
                  </a:cubicBezTo>
                  <a:cubicBezTo>
                    <a:pt x="2250876" y="3791990"/>
                    <a:pt x="2163034" y="3777503"/>
                    <a:pt x="2076164" y="3758250"/>
                  </a:cubicBezTo>
                  <a:cubicBezTo>
                    <a:pt x="1989390" y="3738813"/>
                    <a:pt x="1903295" y="3715799"/>
                    <a:pt x="1818075" y="3689578"/>
                  </a:cubicBezTo>
                  <a:cubicBezTo>
                    <a:pt x="1647925" y="3636676"/>
                    <a:pt x="1479715" y="3570846"/>
                    <a:pt x="1324027" y="3483104"/>
                  </a:cubicBezTo>
                  <a:cubicBezTo>
                    <a:pt x="1168242" y="3395545"/>
                    <a:pt x="1029152" y="3284515"/>
                    <a:pt x="907727" y="3161658"/>
                  </a:cubicBezTo>
                  <a:cubicBezTo>
                    <a:pt x="846675" y="3100321"/>
                    <a:pt x="791155" y="3035041"/>
                    <a:pt x="738935" y="2968204"/>
                  </a:cubicBezTo>
                  <a:cubicBezTo>
                    <a:pt x="687008" y="2901090"/>
                    <a:pt x="637602" y="2832969"/>
                    <a:pt x="591498" y="2763380"/>
                  </a:cubicBezTo>
                  <a:cubicBezTo>
                    <a:pt x="579656" y="2746143"/>
                    <a:pt x="568494" y="2728631"/>
                    <a:pt x="557041" y="2711212"/>
                  </a:cubicBezTo>
                  <a:lnTo>
                    <a:pt x="524137" y="2660602"/>
                  </a:lnTo>
                  <a:cubicBezTo>
                    <a:pt x="503074" y="2627871"/>
                    <a:pt x="481236" y="2595414"/>
                    <a:pt x="459202" y="2562498"/>
                  </a:cubicBezTo>
                  <a:lnTo>
                    <a:pt x="324673" y="2362077"/>
                  </a:lnTo>
                  <a:cubicBezTo>
                    <a:pt x="279540" y="2293772"/>
                    <a:pt x="234988" y="2223449"/>
                    <a:pt x="193348" y="2150193"/>
                  </a:cubicBezTo>
                  <a:cubicBezTo>
                    <a:pt x="172576" y="2113519"/>
                    <a:pt x="152485" y="2076203"/>
                    <a:pt x="134141" y="2037880"/>
                  </a:cubicBezTo>
                  <a:cubicBezTo>
                    <a:pt x="115893" y="1999464"/>
                    <a:pt x="98907" y="1960315"/>
                    <a:pt x="83862" y="1920339"/>
                  </a:cubicBezTo>
                  <a:cubicBezTo>
                    <a:pt x="69108" y="1880274"/>
                    <a:pt x="56005" y="1839657"/>
                    <a:pt x="45329" y="1798399"/>
                  </a:cubicBezTo>
                  <a:cubicBezTo>
                    <a:pt x="40281" y="1777771"/>
                    <a:pt x="35137" y="1757049"/>
                    <a:pt x="30963" y="1736238"/>
                  </a:cubicBezTo>
                  <a:lnTo>
                    <a:pt x="24655" y="1705064"/>
                  </a:lnTo>
                  <a:lnTo>
                    <a:pt x="19413" y="1673800"/>
                  </a:lnTo>
                  <a:cubicBezTo>
                    <a:pt x="5727" y="1590367"/>
                    <a:pt x="0" y="1506476"/>
                    <a:pt x="0" y="1423317"/>
                  </a:cubicBezTo>
                  <a:cubicBezTo>
                    <a:pt x="388" y="1259661"/>
                    <a:pt x="18539" y="1096004"/>
                    <a:pt x="53870" y="935280"/>
                  </a:cubicBezTo>
                  <a:cubicBezTo>
                    <a:pt x="89104" y="774649"/>
                    <a:pt x="143070" y="617135"/>
                    <a:pt x="215770" y="467689"/>
                  </a:cubicBezTo>
                  <a:cubicBezTo>
                    <a:pt x="288809" y="318243"/>
                    <a:pt x="378252" y="176659"/>
                    <a:pt x="480592" y="4396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2" name="Freeform: Shape 1041">
              <a:extLst>
                <a:ext uri="{FF2B5EF4-FFF2-40B4-BE49-F238E27FC236}">
                  <a16:creationId xmlns:a16="http://schemas.microsoft.com/office/drawing/2014/main" id="{659BEE05-630C-4DA4-87EF-36E2A3A1D1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8916" y="0"/>
              <a:ext cx="3860037" cy="3776788"/>
            </a:xfrm>
            <a:custGeom>
              <a:avLst/>
              <a:gdLst>
                <a:gd name="connsiteX0" fmla="*/ 558050 w 3860037"/>
                <a:gd name="connsiteY0" fmla="*/ 0 h 3776788"/>
                <a:gd name="connsiteX1" fmla="*/ 1224060 w 3860037"/>
                <a:gd name="connsiteY1" fmla="*/ 0 h 3776788"/>
                <a:gd name="connsiteX2" fmla="*/ 1103279 w 3860037"/>
                <a:gd name="connsiteY2" fmla="*/ 106801 h 3776788"/>
                <a:gd name="connsiteX3" fmla="*/ 697005 w 3860037"/>
                <a:gd name="connsiteY3" fmla="*/ 633564 h 3776788"/>
                <a:gd name="connsiteX4" fmla="*/ 485409 w 3860037"/>
                <a:gd name="connsiteY4" fmla="*/ 1429020 h 3776788"/>
                <a:gd name="connsiteX5" fmla="*/ 835609 w 3860037"/>
                <a:gd name="connsiteY5" fmla="*/ 2167631 h 3776788"/>
                <a:gd name="connsiteX6" fmla="*/ 1012069 w 3860037"/>
                <a:gd name="connsiteY6" fmla="*/ 2402068 h 3776788"/>
                <a:gd name="connsiteX7" fmla="*/ 2667856 w 3860037"/>
                <a:gd name="connsiteY7" fmla="*/ 3318457 h 3776788"/>
                <a:gd name="connsiteX8" fmla="*/ 3757171 w 3860037"/>
                <a:gd name="connsiteY8" fmla="*/ 2876678 h 3776788"/>
                <a:gd name="connsiteX9" fmla="*/ 3860037 w 3860037"/>
                <a:gd name="connsiteY9" fmla="*/ 2801824 h 3776788"/>
                <a:gd name="connsiteX10" fmla="*/ 3860037 w 3860037"/>
                <a:gd name="connsiteY10" fmla="*/ 3372874 h 3776788"/>
                <a:gd name="connsiteX11" fmla="*/ 3694757 w 3860037"/>
                <a:gd name="connsiteY11" fmla="*/ 3476377 h 3776788"/>
                <a:gd name="connsiteX12" fmla="*/ 2667759 w 3860037"/>
                <a:gd name="connsiteY12" fmla="*/ 3776788 h 3776788"/>
                <a:gd name="connsiteX13" fmla="*/ 610425 w 3860037"/>
                <a:gd name="connsiteY13" fmla="*/ 2659336 h 3776788"/>
                <a:gd name="connsiteX14" fmla="*/ 0 w 3860037"/>
                <a:gd name="connsiteY14" fmla="*/ 1428928 h 3776788"/>
                <a:gd name="connsiteX15" fmla="*/ 405569 w 3860037"/>
                <a:gd name="connsiteY15" fmla="*/ 197288 h 377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60037" h="3776788">
                  <a:moveTo>
                    <a:pt x="558050" y="0"/>
                  </a:moveTo>
                  <a:lnTo>
                    <a:pt x="1224060" y="0"/>
                  </a:lnTo>
                  <a:lnTo>
                    <a:pt x="1103279" y="106801"/>
                  </a:lnTo>
                  <a:cubicBezTo>
                    <a:pt x="936215" y="268568"/>
                    <a:pt x="800012" y="445084"/>
                    <a:pt x="697005" y="633564"/>
                  </a:cubicBezTo>
                  <a:cubicBezTo>
                    <a:pt x="556653" y="890464"/>
                    <a:pt x="485409" y="1158092"/>
                    <a:pt x="485409" y="1429020"/>
                  </a:cubicBezTo>
                  <a:cubicBezTo>
                    <a:pt x="485409" y="1701873"/>
                    <a:pt x="599069" y="1861221"/>
                    <a:pt x="835609" y="2167631"/>
                  </a:cubicBezTo>
                  <a:cubicBezTo>
                    <a:pt x="892682" y="2241529"/>
                    <a:pt x="951696" y="2317994"/>
                    <a:pt x="1012069" y="2402068"/>
                  </a:cubicBezTo>
                  <a:cubicBezTo>
                    <a:pt x="1473407" y="3044412"/>
                    <a:pt x="1968619" y="3318457"/>
                    <a:pt x="2667856" y="3318457"/>
                  </a:cubicBezTo>
                  <a:cubicBezTo>
                    <a:pt x="3069403" y="3318457"/>
                    <a:pt x="3377389" y="3147529"/>
                    <a:pt x="3757171" y="2876678"/>
                  </a:cubicBezTo>
                  <a:lnTo>
                    <a:pt x="3860037" y="2801824"/>
                  </a:lnTo>
                  <a:lnTo>
                    <a:pt x="3860037" y="3372874"/>
                  </a:lnTo>
                  <a:lnTo>
                    <a:pt x="3694757" y="3476377"/>
                  </a:lnTo>
                  <a:cubicBezTo>
                    <a:pt x="3392861" y="3653193"/>
                    <a:pt x="3067353" y="3776788"/>
                    <a:pt x="2667759" y="3776788"/>
                  </a:cubicBezTo>
                  <a:cubicBezTo>
                    <a:pt x="1719653" y="3776788"/>
                    <a:pt x="1104085" y="3346695"/>
                    <a:pt x="610425" y="2659336"/>
                  </a:cubicBezTo>
                  <a:cubicBezTo>
                    <a:pt x="314191" y="2246938"/>
                    <a:pt x="0" y="1964091"/>
                    <a:pt x="0" y="1428928"/>
                  </a:cubicBezTo>
                  <a:cubicBezTo>
                    <a:pt x="0" y="982968"/>
                    <a:pt x="151158" y="563404"/>
                    <a:pt x="405569" y="19728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3" name="Freeform: Shape 1042">
              <a:extLst>
                <a:ext uri="{FF2B5EF4-FFF2-40B4-BE49-F238E27FC236}">
                  <a16:creationId xmlns:a16="http://schemas.microsoft.com/office/drawing/2014/main" id="{32579CB4-2734-4CF7-B088-DD885DCE79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8916" y="0"/>
              <a:ext cx="3860037" cy="3776788"/>
            </a:xfrm>
            <a:custGeom>
              <a:avLst/>
              <a:gdLst>
                <a:gd name="connsiteX0" fmla="*/ 558050 w 3860037"/>
                <a:gd name="connsiteY0" fmla="*/ 0 h 3776788"/>
                <a:gd name="connsiteX1" fmla="*/ 1370196 w 3860037"/>
                <a:gd name="connsiteY1" fmla="*/ 0 h 3776788"/>
                <a:gd name="connsiteX2" fmla="*/ 1343634 w 3860037"/>
                <a:gd name="connsiteY2" fmla="*/ 19644 h 3776788"/>
                <a:gd name="connsiteX3" fmla="*/ 783196 w 3860037"/>
                <a:gd name="connsiteY3" fmla="*/ 675555 h 3776788"/>
                <a:gd name="connsiteX4" fmla="*/ 582374 w 3860037"/>
                <a:gd name="connsiteY4" fmla="*/ 1429020 h 3776788"/>
                <a:gd name="connsiteX5" fmla="*/ 913939 w 3860037"/>
                <a:gd name="connsiteY5" fmla="*/ 2113629 h 3776788"/>
                <a:gd name="connsiteX6" fmla="*/ 1092340 w 3860037"/>
                <a:gd name="connsiteY6" fmla="*/ 2350634 h 3776788"/>
                <a:gd name="connsiteX7" fmla="*/ 1772941 w 3860037"/>
                <a:gd name="connsiteY7" fmla="*/ 3006913 h 3776788"/>
                <a:gd name="connsiteX8" fmla="*/ 2667759 w 3860037"/>
                <a:gd name="connsiteY8" fmla="*/ 3226772 h 3776788"/>
                <a:gd name="connsiteX9" fmla="*/ 3243339 w 3860037"/>
                <a:gd name="connsiteY9" fmla="*/ 3086769 h 3776788"/>
                <a:gd name="connsiteX10" fmla="*/ 3702873 w 3860037"/>
                <a:gd name="connsiteY10" fmla="*/ 2800709 h 3776788"/>
                <a:gd name="connsiteX11" fmla="*/ 3860037 w 3860037"/>
                <a:gd name="connsiteY11" fmla="*/ 2686097 h 3776788"/>
                <a:gd name="connsiteX12" fmla="*/ 3860037 w 3860037"/>
                <a:gd name="connsiteY12" fmla="*/ 3372874 h 3776788"/>
                <a:gd name="connsiteX13" fmla="*/ 3694757 w 3860037"/>
                <a:gd name="connsiteY13" fmla="*/ 3476377 h 3776788"/>
                <a:gd name="connsiteX14" fmla="*/ 2667759 w 3860037"/>
                <a:gd name="connsiteY14" fmla="*/ 3776788 h 3776788"/>
                <a:gd name="connsiteX15" fmla="*/ 610425 w 3860037"/>
                <a:gd name="connsiteY15" fmla="*/ 2659336 h 3776788"/>
                <a:gd name="connsiteX16" fmla="*/ 0 w 3860037"/>
                <a:gd name="connsiteY16" fmla="*/ 1428928 h 3776788"/>
                <a:gd name="connsiteX17" fmla="*/ 405569 w 3860037"/>
                <a:gd name="connsiteY17" fmla="*/ 197288 h 377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0037" h="3776788">
                  <a:moveTo>
                    <a:pt x="558050" y="0"/>
                  </a:moveTo>
                  <a:lnTo>
                    <a:pt x="1370196" y="0"/>
                  </a:lnTo>
                  <a:lnTo>
                    <a:pt x="1343634" y="19644"/>
                  </a:lnTo>
                  <a:cubicBezTo>
                    <a:pt x="1106705" y="211357"/>
                    <a:pt x="912969" y="438184"/>
                    <a:pt x="783196" y="675555"/>
                  </a:cubicBezTo>
                  <a:cubicBezTo>
                    <a:pt x="649929" y="919345"/>
                    <a:pt x="582374" y="1172853"/>
                    <a:pt x="582374" y="1429020"/>
                  </a:cubicBezTo>
                  <a:cubicBezTo>
                    <a:pt x="582374" y="1673817"/>
                    <a:pt x="683999" y="1815838"/>
                    <a:pt x="913939" y="2113629"/>
                  </a:cubicBezTo>
                  <a:cubicBezTo>
                    <a:pt x="971497" y="2188169"/>
                    <a:pt x="1030996" y="2265275"/>
                    <a:pt x="1092340" y="2350634"/>
                  </a:cubicBezTo>
                  <a:cubicBezTo>
                    <a:pt x="1309274" y="2652643"/>
                    <a:pt x="1531839" y="2867368"/>
                    <a:pt x="1772941" y="3006913"/>
                  </a:cubicBezTo>
                  <a:cubicBezTo>
                    <a:pt x="2028506" y="3154891"/>
                    <a:pt x="2321246" y="3226772"/>
                    <a:pt x="2667759" y="3226772"/>
                  </a:cubicBezTo>
                  <a:cubicBezTo>
                    <a:pt x="2864407" y="3226772"/>
                    <a:pt x="3047273" y="3182305"/>
                    <a:pt x="3243339" y="3086769"/>
                  </a:cubicBezTo>
                  <a:cubicBezTo>
                    <a:pt x="3394318" y="3013193"/>
                    <a:pt x="3544153" y="2914345"/>
                    <a:pt x="3702873" y="2800709"/>
                  </a:cubicBezTo>
                  <a:lnTo>
                    <a:pt x="3860037" y="2686097"/>
                  </a:lnTo>
                  <a:lnTo>
                    <a:pt x="3860037" y="3372874"/>
                  </a:lnTo>
                  <a:lnTo>
                    <a:pt x="3694757" y="3476377"/>
                  </a:lnTo>
                  <a:cubicBezTo>
                    <a:pt x="3392861" y="3653193"/>
                    <a:pt x="3067353" y="3776788"/>
                    <a:pt x="2667759" y="3776788"/>
                  </a:cubicBezTo>
                  <a:cubicBezTo>
                    <a:pt x="1719653" y="3776788"/>
                    <a:pt x="1104085" y="3346695"/>
                    <a:pt x="610425" y="2659336"/>
                  </a:cubicBezTo>
                  <a:cubicBezTo>
                    <a:pt x="314191" y="2246938"/>
                    <a:pt x="0" y="1964091"/>
                    <a:pt x="0" y="1428928"/>
                  </a:cubicBezTo>
                  <a:cubicBezTo>
                    <a:pt x="0" y="982968"/>
                    <a:pt x="151158" y="563404"/>
                    <a:pt x="405569" y="19728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7" name="Grafik 6">
            <a:extLst>
              <a:ext uri="{FF2B5EF4-FFF2-40B4-BE49-F238E27FC236}">
                <a16:creationId xmlns:a16="http://schemas.microsoft.com/office/drawing/2014/main" id="{52B9B572-0DFA-1138-0B19-D73F8425295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053107" y="1353260"/>
            <a:ext cx="3397881" cy="905633"/>
          </a:xfrm>
          <a:prstGeom prst="rect">
            <a:avLst/>
          </a:prstGeom>
        </p:spPr>
      </p:pic>
      <p:pic>
        <p:nvPicPr>
          <p:cNvPr id="1030" name="Picture 6">
            <a:extLst>
              <a:ext uri="{FF2B5EF4-FFF2-40B4-BE49-F238E27FC236}">
                <a16:creationId xmlns:a16="http://schemas.microsoft.com/office/drawing/2014/main" id="{235973B2-EB6B-3350-2A65-244E15D9A345}"/>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122779" y="3064178"/>
            <a:ext cx="3439117" cy="905633"/>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descr="Ein Bild, das Screenshot, Schrift, Electric Blue (Farbe), Majorelle Blue enthält.&#10;&#10;KI-generierte Inhalte können fehlerhaft sein.">
            <a:extLst>
              <a:ext uri="{FF2B5EF4-FFF2-40B4-BE49-F238E27FC236}">
                <a16:creationId xmlns:a16="http://schemas.microsoft.com/office/drawing/2014/main" id="{C77E3704-77FD-B5AB-73D1-8A9CD8DA5C2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24802" y="4968036"/>
            <a:ext cx="3326186" cy="742113"/>
          </a:xfrm>
          <a:prstGeom prst="rect">
            <a:avLst/>
          </a:prstGeom>
        </p:spPr>
      </p:pic>
    </p:spTree>
    <p:extLst>
      <p:ext uri="{BB962C8B-B14F-4D97-AF65-F5344CB8AC3E}">
        <p14:creationId xmlns:p14="http://schemas.microsoft.com/office/powerpoint/2010/main" val="30528423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7736B7-4A26-B651-438C-894C85DF22F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5C35D11-60E0-3702-1986-A0B456795A76}"/>
              </a:ext>
            </a:extLst>
          </p:cNvPr>
          <p:cNvSpPr>
            <a:spLocks noGrp="1"/>
          </p:cNvSpPr>
          <p:nvPr>
            <p:ph type="title"/>
          </p:nvPr>
        </p:nvSpPr>
        <p:spPr/>
        <p:txBody>
          <a:bodyPr/>
          <a:lstStyle/>
          <a:p>
            <a:r>
              <a:rPr lang="en-US" dirty="0"/>
              <a:t>Twins in the Product Lifecycle</a:t>
            </a:r>
            <a:endParaRPr lang="de-DE" dirty="0">
              <a:solidFill>
                <a:srgbClr val="ECF5EB"/>
              </a:solidFill>
            </a:endParaRPr>
          </a:p>
        </p:txBody>
      </p:sp>
      <p:sp>
        <p:nvSpPr>
          <p:cNvPr id="3" name="Inhaltsplatzhalter 2">
            <a:extLst>
              <a:ext uri="{FF2B5EF4-FFF2-40B4-BE49-F238E27FC236}">
                <a16:creationId xmlns:a16="http://schemas.microsoft.com/office/drawing/2014/main" id="{F89750A1-E83B-9A2A-932F-7DE66C4E2CBD}"/>
              </a:ext>
            </a:extLst>
          </p:cNvPr>
          <p:cNvSpPr>
            <a:spLocks noGrp="1"/>
          </p:cNvSpPr>
          <p:nvPr>
            <p:ph idx="1"/>
          </p:nvPr>
        </p:nvSpPr>
        <p:spPr/>
        <p:txBody>
          <a:bodyPr/>
          <a:lstStyle/>
          <a:p>
            <a:pPr eaLnBrk="0" fontAlgn="base" hangingPunct="0">
              <a:lnSpc>
                <a:spcPct val="100000"/>
              </a:lnSpc>
              <a:spcBef>
                <a:spcPct val="0"/>
              </a:spcBef>
              <a:spcAft>
                <a:spcPct val="0"/>
              </a:spcAft>
            </a:pPr>
            <a:r>
              <a:rPr lang="da-DK" altLang="da-DK" dirty="0" err="1">
                <a:solidFill>
                  <a:schemeClr val="tx1"/>
                </a:solidFill>
              </a:rPr>
              <a:t>Four</a:t>
            </a:r>
            <a:r>
              <a:rPr lang="da-DK" altLang="da-DK" dirty="0">
                <a:solidFill>
                  <a:schemeClr val="tx1"/>
                </a:solidFill>
              </a:rPr>
              <a:t> </a:t>
            </a:r>
            <a:r>
              <a:rPr lang="da-DK" altLang="da-DK" dirty="0" err="1">
                <a:solidFill>
                  <a:schemeClr val="tx1"/>
                </a:solidFill>
              </a:rPr>
              <a:t>phases</a:t>
            </a:r>
            <a:r>
              <a:rPr lang="da-DK" altLang="da-DK" dirty="0">
                <a:solidFill>
                  <a:schemeClr val="tx1"/>
                </a:solidFill>
              </a:rPr>
              <a:t>: </a:t>
            </a:r>
            <a:r>
              <a:rPr lang="da-DK" altLang="da-DK" dirty="0" err="1">
                <a:solidFill>
                  <a:schemeClr val="tx1"/>
                </a:solidFill>
              </a:rPr>
              <a:t>Create</a:t>
            </a:r>
            <a:r>
              <a:rPr lang="da-DK" altLang="da-DK" dirty="0">
                <a:solidFill>
                  <a:schemeClr val="tx1"/>
                </a:solidFill>
              </a:rPr>
              <a:t> – </a:t>
            </a:r>
            <a:r>
              <a:rPr lang="da-DK" altLang="da-DK" dirty="0" err="1">
                <a:solidFill>
                  <a:schemeClr val="tx1"/>
                </a:solidFill>
              </a:rPr>
              <a:t>Manufacture</a:t>
            </a:r>
            <a:r>
              <a:rPr lang="da-DK" altLang="da-DK" dirty="0">
                <a:solidFill>
                  <a:schemeClr val="tx1"/>
                </a:solidFill>
              </a:rPr>
              <a:t> – </a:t>
            </a:r>
            <a:r>
              <a:rPr lang="da-DK" altLang="da-DK" dirty="0" err="1">
                <a:solidFill>
                  <a:schemeClr val="tx1"/>
                </a:solidFill>
              </a:rPr>
              <a:t>Operate</a:t>
            </a:r>
            <a:r>
              <a:rPr lang="da-DK" altLang="da-DK" dirty="0">
                <a:solidFill>
                  <a:schemeClr val="tx1"/>
                </a:solidFill>
              </a:rPr>
              <a:t> – </a:t>
            </a:r>
            <a:r>
              <a:rPr lang="da-DK" altLang="da-DK" dirty="0" err="1">
                <a:solidFill>
                  <a:schemeClr val="tx1"/>
                </a:solidFill>
              </a:rPr>
              <a:t>Phase</a:t>
            </a:r>
            <a:r>
              <a:rPr lang="da-DK" altLang="da-DK" dirty="0">
                <a:solidFill>
                  <a:schemeClr val="tx1"/>
                </a:solidFill>
              </a:rPr>
              <a:t>-out</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Twins</a:t>
            </a:r>
            <a:r>
              <a:rPr lang="da-DK" altLang="da-DK" dirty="0">
                <a:solidFill>
                  <a:schemeClr val="tx1"/>
                </a:solidFill>
              </a:rPr>
              <a:t> </a:t>
            </a:r>
            <a:r>
              <a:rPr lang="da-DK" altLang="da-DK" dirty="0" err="1">
                <a:solidFill>
                  <a:schemeClr val="tx1"/>
                </a:solidFill>
              </a:rPr>
              <a:t>applied</a:t>
            </a:r>
            <a:r>
              <a:rPr lang="da-DK" altLang="da-DK" dirty="0">
                <a:solidFill>
                  <a:schemeClr val="tx1"/>
                </a:solidFill>
              </a:rPr>
              <a:t> </a:t>
            </a:r>
            <a:r>
              <a:rPr lang="da-DK" altLang="da-DK" dirty="0" err="1">
                <a:solidFill>
                  <a:schemeClr val="tx1"/>
                </a:solidFill>
              </a:rPr>
              <a:t>across</a:t>
            </a:r>
            <a:r>
              <a:rPr lang="da-DK" altLang="da-DK" dirty="0">
                <a:solidFill>
                  <a:schemeClr val="tx1"/>
                </a:solidFill>
              </a:rPr>
              <a:t> all stages</a:t>
            </a:r>
          </a:p>
          <a:p>
            <a:endParaRPr lang="de-DE" dirty="0"/>
          </a:p>
        </p:txBody>
      </p:sp>
      <p:sp>
        <p:nvSpPr>
          <p:cNvPr id="4" name="Rectangle 1">
            <a:extLst>
              <a:ext uri="{FF2B5EF4-FFF2-40B4-BE49-F238E27FC236}">
                <a16:creationId xmlns:a16="http://schemas.microsoft.com/office/drawing/2014/main" id="{C872C291-7BCE-B70D-3701-FB944A17189E}"/>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5725849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F54ED-B0BA-6EE2-B4DA-A486A355852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EAA857C-203E-2419-7BAA-79ABFA6E21BE}"/>
              </a:ext>
            </a:extLst>
          </p:cNvPr>
          <p:cNvSpPr>
            <a:spLocks noGrp="1"/>
          </p:cNvSpPr>
          <p:nvPr>
            <p:ph type="title"/>
          </p:nvPr>
        </p:nvSpPr>
        <p:spPr/>
        <p:txBody>
          <a:bodyPr/>
          <a:lstStyle/>
          <a:p>
            <a:r>
              <a:rPr lang="da-DK" dirty="0"/>
              <a:t>Evolution of Digital </a:t>
            </a:r>
            <a:r>
              <a:rPr lang="da-DK" dirty="0" err="1"/>
              <a:t>Twins</a:t>
            </a:r>
            <a:endParaRPr lang="de-DE" dirty="0">
              <a:solidFill>
                <a:srgbClr val="ECF5EB"/>
              </a:solidFill>
            </a:endParaRPr>
          </a:p>
        </p:txBody>
      </p:sp>
      <p:sp>
        <p:nvSpPr>
          <p:cNvPr id="3" name="Inhaltsplatzhalter 2">
            <a:extLst>
              <a:ext uri="{FF2B5EF4-FFF2-40B4-BE49-F238E27FC236}">
                <a16:creationId xmlns:a16="http://schemas.microsoft.com/office/drawing/2014/main" id="{A307BAEB-38D9-9239-2D14-E79EF2F23EF3}"/>
              </a:ext>
            </a:extLst>
          </p:cNvPr>
          <p:cNvSpPr>
            <a:spLocks noGrp="1"/>
          </p:cNvSpPr>
          <p:nvPr>
            <p:ph idx="1"/>
          </p:nvPr>
        </p:nvSpPr>
        <p:spPr/>
        <p:txBody>
          <a:bodyPr/>
          <a:lstStyle/>
          <a:p>
            <a:pPr eaLnBrk="0" fontAlgn="base" hangingPunct="0">
              <a:lnSpc>
                <a:spcPct val="100000"/>
              </a:lnSpc>
              <a:spcBef>
                <a:spcPct val="0"/>
              </a:spcBef>
              <a:spcAft>
                <a:spcPct val="0"/>
              </a:spcAft>
            </a:pPr>
            <a:r>
              <a:rPr lang="da-DK" altLang="da-DK" dirty="0" err="1">
                <a:solidFill>
                  <a:schemeClr val="tx1"/>
                </a:solidFill>
              </a:rPr>
              <a:t>Phase</a:t>
            </a:r>
            <a:r>
              <a:rPr lang="da-DK" altLang="da-DK" dirty="0">
                <a:solidFill>
                  <a:schemeClr val="tx1"/>
                </a:solidFill>
              </a:rPr>
              <a:t> 0: </a:t>
            </a:r>
            <a:r>
              <a:rPr lang="da-DK" altLang="da-DK" dirty="0" err="1">
                <a:solidFill>
                  <a:schemeClr val="tx1"/>
                </a:solidFill>
              </a:rPr>
              <a:t>Traditional</a:t>
            </a:r>
            <a:r>
              <a:rPr lang="da-DK" altLang="da-DK" dirty="0">
                <a:solidFill>
                  <a:schemeClr val="tx1"/>
                </a:solidFill>
              </a:rPr>
              <a:t> (</a:t>
            </a:r>
            <a:r>
              <a:rPr lang="da-DK" altLang="da-DK" dirty="0" err="1">
                <a:solidFill>
                  <a:schemeClr val="tx1"/>
                </a:solidFill>
              </a:rPr>
              <a:t>drawings</a:t>
            </a:r>
            <a:r>
              <a:rPr lang="da-DK" altLang="da-DK" dirty="0">
                <a:solidFill>
                  <a:schemeClr val="tx1"/>
                </a:solidFill>
              </a:rPr>
              <a:t>, CAD)</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Phase</a:t>
            </a:r>
            <a:r>
              <a:rPr lang="da-DK" altLang="da-DK" dirty="0">
                <a:solidFill>
                  <a:schemeClr val="tx1"/>
                </a:solidFill>
              </a:rPr>
              <a:t> 1: </a:t>
            </a:r>
            <a:r>
              <a:rPr lang="da-DK" altLang="da-DK" dirty="0" err="1">
                <a:solidFill>
                  <a:schemeClr val="tx1"/>
                </a:solidFill>
              </a:rPr>
              <a:t>Transitional</a:t>
            </a:r>
            <a:r>
              <a:rPr lang="da-DK" altLang="da-DK" dirty="0">
                <a:solidFill>
                  <a:schemeClr val="tx1"/>
                </a:solidFill>
              </a:rPr>
              <a:t> (3D models)</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Phase</a:t>
            </a:r>
            <a:r>
              <a:rPr lang="da-DK" altLang="da-DK" dirty="0">
                <a:solidFill>
                  <a:schemeClr val="tx1"/>
                </a:solidFill>
              </a:rPr>
              <a:t> 2: </a:t>
            </a:r>
            <a:r>
              <a:rPr lang="da-DK" altLang="da-DK" dirty="0" err="1">
                <a:solidFill>
                  <a:schemeClr val="tx1"/>
                </a:solidFill>
              </a:rPr>
              <a:t>Conceptual</a:t>
            </a:r>
            <a:r>
              <a:rPr lang="da-DK" altLang="da-DK" dirty="0">
                <a:solidFill>
                  <a:schemeClr val="tx1"/>
                </a:solidFill>
              </a:rPr>
              <a:t> (data </a:t>
            </a:r>
            <a:r>
              <a:rPr lang="da-DK" altLang="da-DK" dirty="0" err="1">
                <a:solidFill>
                  <a:schemeClr val="tx1"/>
                </a:solidFill>
              </a:rPr>
              <a:t>experiments</a:t>
            </a:r>
            <a:r>
              <a:rPr lang="da-DK" altLang="da-DK" dirty="0">
                <a:solidFill>
                  <a:schemeClr val="tx1"/>
                </a:solidFill>
              </a:rPr>
              <a:t>)</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Phase</a:t>
            </a:r>
            <a:r>
              <a:rPr lang="da-DK" altLang="da-DK" dirty="0">
                <a:solidFill>
                  <a:schemeClr val="tx1"/>
                </a:solidFill>
              </a:rPr>
              <a:t> 3: </a:t>
            </a:r>
            <a:r>
              <a:rPr lang="da-DK" altLang="da-DK" dirty="0" err="1">
                <a:solidFill>
                  <a:schemeClr val="tx1"/>
                </a:solidFill>
              </a:rPr>
              <a:t>Replicative</a:t>
            </a:r>
            <a:r>
              <a:rPr lang="da-DK" altLang="da-DK" dirty="0">
                <a:solidFill>
                  <a:schemeClr val="tx1"/>
                </a:solidFill>
              </a:rPr>
              <a:t> platforms (</a:t>
            </a:r>
            <a:r>
              <a:rPr lang="da-DK" altLang="da-DK" dirty="0" err="1">
                <a:solidFill>
                  <a:schemeClr val="tx1"/>
                </a:solidFill>
              </a:rPr>
              <a:t>today</a:t>
            </a:r>
            <a:r>
              <a:rPr lang="da-DK" altLang="da-DK" dirty="0">
                <a:solidFill>
                  <a:schemeClr val="tx1"/>
                </a:solidFill>
              </a:rPr>
              <a:t>)</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Phase</a:t>
            </a:r>
            <a:r>
              <a:rPr lang="da-DK" altLang="da-DK" dirty="0">
                <a:solidFill>
                  <a:schemeClr val="tx1"/>
                </a:solidFill>
              </a:rPr>
              <a:t> 4: Intelligent </a:t>
            </a:r>
            <a:r>
              <a:rPr lang="da-DK" altLang="da-DK" dirty="0" err="1">
                <a:solidFill>
                  <a:schemeClr val="tx1"/>
                </a:solidFill>
              </a:rPr>
              <a:t>Twins</a:t>
            </a:r>
            <a:r>
              <a:rPr lang="da-DK" altLang="da-DK" dirty="0">
                <a:solidFill>
                  <a:schemeClr val="tx1"/>
                </a:solidFill>
              </a:rPr>
              <a:t> (AI-driven, </a:t>
            </a:r>
            <a:r>
              <a:rPr lang="da-DK" altLang="da-DK" dirty="0" err="1">
                <a:solidFill>
                  <a:schemeClr val="tx1"/>
                </a:solidFill>
              </a:rPr>
              <a:t>predictive</a:t>
            </a:r>
            <a:r>
              <a:rPr lang="da-DK" altLang="da-DK" dirty="0">
                <a:solidFill>
                  <a:schemeClr val="tx1"/>
                </a:solidFill>
              </a:rPr>
              <a:t>)</a:t>
            </a:r>
          </a:p>
          <a:p>
            <a:pPr marL="0" indent="0">
              <a:buNone/>
            </a:pPr>
            <a:endParaRPr lang="de-DE" dirty="0"/>
          </a:p>
          <a:p>
            <a:endParaRPr lang="de-DE" dirty="0"/>
          </a:p>
        </p:txBody>
      </p:sp>
      <p:sp>
        <p:nvSpPr>
          <p:cNvPr id="4" name="Rectangle 1">
            <a:extLst>
              <a:ext uri="{FF2B5EF4-FFF2-40B4-BE49-F238E27FC236}">
                <a16:creationId xmlns:a16="http://schemas.microsoft.com/office/drawing/2014/main" id="{4527923F-ED4E-F9FA-E5E3-AFD6011B90C6}"/>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6128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6663E-EE01-3F53-1449-BE2DB715403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B0C9073-3863-26FF-F840-87181DAA90EA}"/>
              </a:ext>
            </a:extLst>
          </p:cNvPr>
          <p:cNvSpPr>
            <a:spLocks noGrp="1"/>
          </p:cNvSpPr>
          <p:nvPr>
            <p:ph type="title"/>
          </p:nvPr>
        </p:nvSpPr>
        <p:spPr/>
        <p:txBody>
          <a:bodyPr/>
          <a:lstStyle/>
          <a:p>
            <a:r>
              <a:rPr lang="da-DK" dirty="0"/>
              <a:t>Evolution of Digital </a:t>
            </a:r>
            <a:r>
              <a:rPr lang="da-DK" dirty="0" err="1"/>
              <a:t>Twins</a:t>
            </a:r>
            <a:endParaRPr lang="de-DE" dirty="0">
              <a:solidFill>
                <a:srgbClr val="ECF5EB"/>
              </a:solidFill>
            </a:endParaRPr>
          </a:p>
        </p:txBody>
      </p:sp>
      <p:sp>
        <p:nvSpPr>
          <p:cNvPr id="3" name="Inhaltsplatzhalter 2">
            <a:extLst>
              <a:ext uri="{FF2B5EF4-FFF2-40B4-BE49-F238E27FC236}">
                <a16:creationId xmlns:a16="http://schemas.microsoft.com/office/drawing/2014/main" id="{DE714B78-CAE2-C896-FACF-AEBE5C2475D9}"/>
              </a:ext>
            </a:extLst>
          </p:cNvPr>
          <p:cNvSpPr>
            <a:spLocks noGrp="1"/>
          </p:cNvSpPr>
          <p:nvPr>
            <p:ph idx="1"/>
          </p:nvPr>
        </p:nvSpPr>
        <p:spPr/>
        <p:txBody>
          <a:bodyPr/>
          <a:lstStyle/>
          <a:p>
            <a:pPr marL="0" indent="0">
              <a:buNone/>
            </a:pPr>
            <a:endParaRPr lang="de-DE" dirty="0"/>
          </a:p>
          <a:p>
            <a:endParaRPr lang="de-DE" dirty="0"/>
          </a:p>
        </p:txBody>
      </p:sp>
      <p:sp>
        <p:nvSpPr>
          <p:cNvPr id="4" name="Rectangle 1">
            <a:extLst>
              <a:ext uri="{FF2B5EF4-FFF2-40B4-BE49-F238E27FC236}">
                <a16:creationId xmlns:a16="http://schemas.microsoft.com/office/drawing/2014/main" id="{C0881018-3105-0F64-81CF-770366F63990}"/>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pic>
        <p:nvPicPr>
          <p:cNvPr id="5" name="Billede 4">
            <a:extLst>
              <a:ext uri="{FF2B5EF4-FFF2-40B4-BE49-F238E27FC236}">
                <a16:creationId xmlns:a16="http://schemas.microsoft.com/office/drawing/2014/main" id="{845FB84D-6DCD-807C-A421-BC16CC2F0E84}"/>
              </a:ext>
            </a:extLst>
          </p:cNvPr>
          <p:cNvPicPr>
            <a:picLocks noChangeAspect="1"/>
          </p:cNvPicPr>
          <p:nvPr/>
        </p:nvPicPr>
        <p:blipFill>
          <a:blip r:embed="rId3"/>
          <a:stretch>
            <a:fillRect/>
          </a:stretch>
        </p:blipFill>
        <p:spPr>
          <a:xfrm>
            <a:off x="719213" y="1406788"/>
            <a:ext cx="7400773" cy="4730722"/>
          </a:xfrm>
          <a:prstGeom prst="rect">
            <a:avLst/>
          </a:prstGeom>
        </p:spPr>
      </p:pic>
    </p:spTree>
    <p:extLst>
      <p:ext uri="{BB962C8B-B14F-4D97-AF65-F5344CB8AC3E}">
        <p14:creationId xmlns:p14="http://schemas.microsoft.com/office/powerpoint/2010/main" val="3709854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AC9E8-71C4-218F-62BE-21C18A7CE4C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F45D863-5A51-3AA8-8F49-0213AEF2EE66}"/>
              </a:ext>
            </a:extLst>
          </p:cNvPr>
          <p:cNvSpPr>
            <a:spLocks noGrp="1"/>
          </p:cNvSpPr>
          <p:nvPr>
            <p:ph type="title"/>
          </p:nvPr>
        </p:nvSpPr>
        <p:spPr/>
        <p:txBody>
          <a:bodyPr/>
          <a:lstStyle/>
          <a:p>
            <a:r>
              <a:rPr lang="da-DK" dirty="0"/>
              <a:t>Simulation &amp; </a:t>
            </a:r>
            <a:r>
              <a:rPr lang="da-DK" dirty="0" err="1"/>
              <a:t>Testing</a:t>
            </a:r>
            <a:endParaRPr lang="de-DE" dirty="0">
              <a:solidFill>
                <a:srgbClr val="0E2841"/>
              </a:solidFill>
            </a:endParaRPr>
          </a:p>
        </p:txBody>
      </p:sp>
      <p:sp>
        <p:nvSpPr>
          <p:cNvPr id="3" name="Inhaltsplatzhalter 2">
            <a:extLst>
              <a:ext uri="{FF2B5EF4-FFF2-40B4-BE49-F238E27FC236}">
                <a16:creationId xmlns:a16="http://schemas.microsoft.com/office/drawing/2014/main" id="{FA4F1984-3849-B69A-65F0-75A0963A4F9E}"/>
              </a:ext>
            </a:extLst>
          </p:cNvPr>
          <p:cNvSpPr>
            <a:spLocks noGrp="1"/>
          </p:cNvSpPr>
          <p:nvPr>
            <p:ph idx="1"/>
          </p:nvPr>
        </p:nvSpPr>
        <p:spPr>
          <a:xfrm>
            <a:off x="7136591" y="2775574"/>
            <a:ext cx="4582969" cy="3369791"/>
          </a:xfrm>
        </p:spPr>
        <p:txBody>
          <a:bodyPr>
            <a:normAutofit lnSpcReduction="10000"/>
          </a:bodyPr>
          <a:lstStyle/>
          <a:p>
            <a:pPr marL="0" indent="0">
              <a:buNone/>
            </a:pPr>
            <a:r>
              <a:rPr lang="en-US" dirty="0"/>
              <a:t>The digital models can be given physical properties (e.g. density, friction, ...). Thus, the model behavior corresponds to the real behavior. The bodies roll down the ramp at different speeds. Also bodies can leave the ramp.</a:t>
            </a:r>
            <a:endParaRPr lang="de-DE" dirty="0"/>
          </a:p>
        </p:txBody>
      </p:sp>
      <p:pic>
        <p:nvPicPr>
          <p:cNvPr id="4" name="Grafik 3">
            <a:extLst>
              <a:ext uri="{FF2B5EF4-FFF2-40B4-BE49-F238E27FC236}">
                <a16:creationId xmlns:a16="http://schemas.microsoft.com/office/drawing/2014/main" id="{5A2BF21B-4157-6D2D-30FD-A9D99807B18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2440" y="1558370"/>
            <a:ext cx="3123688" cy="1795983"/>
          </a:xfrm>
          <a:prstGeom prst="rect">
            <a:avLst/>
          </a:prstGeom>
        </p:spPr>
      </p:pic>
      <p:pic>
        <p:nvPicPr>
          <p:cNvPr id="5" name="Grafik 4">
            <a:extLst>
              <a:ext uri="{FF2B5EF4-FFF2-40B4-BE49-F238E27FC236}">
                <a16:creationId xmlns:a16="http://schemas.microsoft.com/office/drawing/2014/main" id="{9AEFD91F-5FFA-AC21-CC89-10154AE317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696" y="4082426"/>
            <a:ext cx="3123687" cy="1802524"/>
          </a:xfrm>
          <a:prstGeom prst="rect">
            <a:avLst/>
          </a:prstGeom>
        </p:spPr>
      </p:pic>
      <p:pic>
        <p:nvPicPr>
          <p:cNvPr id="6" name="Grafik 5">
            <a:extLst>
              <a:ext uri="{FF2B5EF4-FFF2-40B4-BE49-F238E27FC236}">
                <a16:creationId xmlns:a16="http://schemas.microsoft.com/office/drawing/2014/main" id="{93D57AFC-CAE9-224D-D17C-4514C82EE8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6128" y="2775574"/>
            <a:ext cx="3039163" cy="1744370"/>
          </a:xfrm>
          <a:prstGeom prst="rect">
            <a:avLst/>
          </a:prstGeom>
        </p:spPr>
      </p:pic>
    </p:spTree>
    <p:extLst>
      <p:ext uri="{BB962C8B-B14F-4D97-AF65-F5344CB8AC3E}">
        <p14:creationId xmlns:p14="http://schemas.microsoft.com/office/powerpoint/2010/main" val="1091112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B6831-B340-034C-86BF-F32F6F5DBA0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67A5346-1BB9-B3D8-74B2-B82AD2B2783B}"/>
              </a:ext>
            </a:extLst>
          </p:cNvPr>
          <p:cNvSpPr>
            <a:spLocks noGrp="1"/>
          </p:cNvSpPr>
          <p:nvPr>
            <p:ph type="title"/>
          </p:nvPr>
        </p:nvSpPr>
        <p:spPr/>
        <p:txBody>
          <a:bodyPr/>
          <a:lstStyle/>
          <a:p>
            <a:r>
              <a:rPr lang="da-DK" dirty="0"/>
              <a:t>Simulation &amp; </a:t>
            </a:r>
            <a:r>
              <a:rPr lang="da-DK" dirty="0" err="1"/>
              <a:t>Testing</a:t>
            </a:r>
            <a:endParaRPr lang="de-DE" dirty="0">
              <a:solidFill>
                <a:srgbClr val="0E2841"/>
              </a:solidFill>
            </a:endParaRPr>
          </a:p>
        </p:txBody>
      </p:sp>
      <p:sp>
        <p:nvSpPr>
          <p:cNvPr id="7" name="Inhaltsplatzhalter 2">
            <a:extLst>
              <a:ext uri="{FF2B5EF4-FFF2-40B4-BE49-F238E27FC236}">
                <a16:creationId xmlns:a16="http://schemas.microsoft.com/office/drawing/2014/main" id="{5C0D304F-FD45-3DFB-4E82-78D118CF1500}"/>
              </a:ext>
            </a:extLst>
          </p:cNvPr>
          <p:cNvSpPr txBox="1">
            <a:spLocks/>
          </p:cNvSpPr>
          <p:nvPr/>
        </p:nvSpPr>
        <p:spPr>
          <a:xfrm>
            <a:off x="7346902" y="2732400"/>
            <a:ext cx="4582969" cy="3369791"/>
          </a:xfrm>
          <a:prstGeom prst="rect">
            <a:avLst/>
          </a:prstGeom>
        </p:spPr>
        <p:txBody>
          <a:bodyPr vert="horz" lIns="91440" tIns="45720" rIns="91440" bIns="45720" rtlCol="0" anchor="t">
            <a:normAutofit/>
          </a:bodyPr>
          <a:lstStyle>
            <a:defPPr>
              <a:defRPr lang="de-DE"/>
            </a:defPPr>
            <a:lvl1pPr>
              <a:lnSpc>
                <a:spcPct val="90000"/>
              </a:lnSpc>
              <a:spcBef>
                <a:spcPts val="1000"/>
              </a:spcBef>
              <a:defRPr sz="2800">
                <a:solidFill>
                  <a:schemeClr val="tx2"/>
                </a:solidFill>
              </a:defRPr>
            </a:lvl1pPr>
            <a:lvl2pPr marL="685800" indent="-228600">
              <a:lnSpc>
                <a:spcPct val="90000"/>
              </a:lnSpc>
              <a:spcBef>
                <a:spcPts val="500"/>
              </a:spcBef>
              <a:buFont typeface="Wingdings" panose="05000000000000000000" pitchFamily="2" charset="2"/>
              <a:buChar char="§"/>
              <a:defRPr sz="2400"/>
            </a:lvl2pPr>
            <a:lvl3pPr marL="1143000" indent="-228600">
              <a:lnSpc>
                <a:spcPct val="90000"/>
              </a:lnSpc>
              <a:spcBef>
                <a:spcPts val="500"/>
              </a:spcBef>
              <a:buFont typeface="Wingdings" panose="05000000000000000000" pitchFamily="2" charset="2"/>
              <a:buChar char="§"/>
              <a:defRPr sz="2000"/>
            </a:lvl3pPr>
            <a:lvl4pPr marL="1600200" indent="-228600">
              <a:lnSpc>
                <a:spcPct val="90000"/>
              </a:lnSpc>
              <a:spcBef>
                <a:spcPts val="500"/>
              </a:spcBef>
              <a:buFont typeface="Wingdings" panose="05000000000000000000" pitchFamily="2" charset="2"/>
              <a:buChar char="§"/>
            </a:lvl4pPr>
            <a:lvl5pPr marL="2057400" indent="-228600">
              <a:lnSpc>
                <a:spcPct val="90000"/>
              </a:lnSpc>
              <a:spcBef>
                <a:spcPts val="500"/>
              </a:spcBef>
              <a:buFont typeface="Wingdings" panose="05000000000000000000" pitchFamily="2" charset="2"/>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2800" b="0" i="0" u="none" strike="noStrike" kern="1200" cap="none" spc="0" normalizeH="0" baseline="0" noProof="0" dirty="0">
                <a:ln>
                  <a:noFill/>
                </a:ln>
                <a:solidFill>
                  <a:srgbClr val="0E2841"/>
                </a:solidFill>
                <a:effectLst/>
                <a:uLnTx/>
                <a:uFillTx/>
                <a:latin typeface="Aptos" panose="02110004020202020204"/>
                <a:ea typeface="+mn-ea"/>
                <a:cs typeface="+mn-cs"/>
              </a:rPr>
              <a:t>Digital pneumatic cylinders extend and transmit a force to the workpieces so that they reach the next conveyor belt. The cylinders can be integrated into PLC programming and controlled.</a:t>
            </a:r>
          </a:p>
        </p:txBody>
      </p:sp>
      <p:pic>
        <p:nvPicPr>
          <p:cNvPr id="1025" name="Grafik 6">
            <a:extLst>
              <a:ext uri="{FF2B5EF4-FFF2-40B4-BE49-F238E27FC236}">
                <a16:creationId xmlns:a16="http://schemas.microsoft.com/office/drawing/2014/main" id="{C6DC299D-E74F-AEF5-50E5-B3A471BFCD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852" y="1377113"/>
            <a:ext cx="3302289" cy="2267080"/>
          </a:xfrm>
          <a:prstGeom prst="rect">
            <a:avLst/>
          </a:prstGeom>
          <a:noFill/>
          <a:extLst>
            <a:ext uri="{909E8E84-426E-40DD-AFC4-6F175D3DCCD1}">
              <a14:hiddenFill xmlns:a14="http://schemas.microsoft.com/office/drawing/2010/main">
                <a:solidFill>
                  <a:srgbClr val="FFFFFF"/>
                </a:solidFill>
              </a14:hiddenFill>
            </a:ext>
          </a:extLst>
        </p:spPr>
      </p:pic>
      <p:pic>
        <p:nvPicPr>
          <p:cNvPr id="11" name="Grafik 10">
            <a:extLst>
              <a:ext uri="{FF2B5EF4-FFF2-40B4-BE49-F238E27FC236}">
                <a16:creationId xmlns:a16="http://schemas.microsoft.com/office/drawing/2014/main" id="{FB7183AA-828D-5F30-A45B-F45F4AD18F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5710" y="2430284"/>
            <a:ext cx="3455563" cy="2164679"/>
          </a:xfrm>
          <a:prstGeom prst="rect">
            <a:avLst/>
          </a:prstGeom>
        </p:spPr>
      </p:pic>
      <p:pic>
        <p:nvPicPr>
          <p:cNvPr id="5" name="Grafik 4">
            <a:extLst>
              <a:ext uri="{FF2B5EF4-FFF2-40B4-BE49-F238E27FC236}">
                <a16:creationId xmlns:a16="http://schemas.microsoft.com/office/drawing/2014/main" id="{72019395-E09B-A7CC-51FD-E4AA70DD52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4037" y="3429000"/>
            <a:ext cx="3455563" cy="22553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948418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EDA9CD-6027-90AA-97C2-C44051A4630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957A9DE-EBB0-1EB3-8ACF-3FD87750B9A9}"/>
              </a:ext>
            </a:extLst>
          </p:cNvPr>
          <p:cNvSpPr>
            <a:spLocks noGrp="1"/>
          </p:cNvSpPr>
          <p:nvPr>
            <p:ph type="title"/>
          </p:nvPr>
        </p:nvSpPr>
        <p:spPr/>
        <p:txBody>
          <a:bodyPr/>
          <a:lstStyle/>
          <a:p>
            <a:r>
              <a:rPr lang="da-DK" dirty="0"/>
              <a:t>Simulation &amp; </a:t>
            </a:r>
            <a:r>
              <a:rPr lang="da-DK" dirty="0" err="1"/>
              <a:t>Testing</a:t>
            </a:r>
            <a:endParaRPr lang="de-DE" dirty="0">
              <a:solidFill>
                <a:srgbClr val="ECF5EB"/>
              </a:solidFill>
            </a:endParaRPr>
          </a:p>
        </p:txBody>
      </p:sp>
      <p:sp>
        <p:nvSpPr>
          <p:cNvPr id="3" name="Inhaltsplatzhalter 2">
            <a:extLst>
              <a:ext uri="{FF2B5EF4-FFF2-40B4-BE49-F238E27FC236}">
                <a16:creationId xmlns:a16="http://schemas.microsoft.com/office/drawing/2014/main" id="{EF51A2C9-5EBD-5C41-AFFA-A5316DB3296C}"/>
              </a:ext>
            </a:extLst>
          </p:cNvPr>
          <p:cNvSpPr>
            <a:spLocks noGrp="1"/>
          </p:cNvSpPr>
          <p:nvPr>
            <p:ph idx="1"/>
          </p:nvPr>
        </p:nvSpPr>
        <p:spPr/>
        <p:txBody>
          <a:bodyPr/>
          <a:lstStyle/>
          <a:p>
            <a:pPr eaLnBrk="0" fontAlgn="base" hangingPunct="0">
              <a:lnSpc>
                <a:spcPct val="100000"/>
              </a:lnSpc>
              <a:spcBef>
                <a:spcPct val="0"/>
              </a:spcBef>
              <a:spcAft>
                <a:spcPct val="0"/>
              </a:spcAft>
            </a:pPr>
            <a:r>
              <a:rPr lang="da-DK" altLang="da-DK" dirty="0">
                <a:solidFill>
                  <a:schemeClr val="tx1"/>
                </a:solidFill>
              </a:rPr>
              <a:t>Model = </a:t>
            </a:r>
            <a:r>
              <a:rPr lang="da-DK" altLang="da-DK" dirty="0" err="1">
                <a:solidFill>
                  <a:schemeClr val="tx1"/>
                </a:solidFill>
              </a:rPr>
              <a:t>Static</a:t>
            </a:r>
            <a:endParaRPr lang="da-DK" altLang="da-DK" dirty="0">
              <a:solidFill>
                <a:schemeClr val="tx1"/>
              </a:solidFill>
            </a:endParaRP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a:solidFill>
                  <a:schemeClr val="tx1"/>
                </a:solidFill>
              </a:rPr>
              <a:t>Simulation = Dynamic</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Grieves</a:t>
            </a:r>
            <a:r>
              <a:rPr lang="da-DK" altLang="da-DK" dirty="0">
                <a:solidFill>
                  <a:schemeClr val="tx1"/>
                </a:solidFill>
              </a:rPr>
              <a:t>’ Tests of </a:t>
            </a:r>
            <a:r>
              <a:rPr lang="da-DK" altLang="da-DK" dirty="0" err="1">
                <a:solidFill>
                  <a:schemeClr val="tx1"/>
                </a:solidFill>
              </a:rPr>
              <a:t>Virtuality</a:t>
            </a:r>
            <a:r>
              <a:rPr lang="da-DK" altLang="da-DK" dirty="0">
                <a:solidFill>
                  <a:schemeClr val="tx1"/>
                </a:solidFill>
              </a:rPr>
              <a:t>:</a:t>
            </a:r>
          </a:p>
          <a:p>
            <a:pPr lvl="1" eaLnBrk="0" fontAlgn="base" hangingPunct="0">
              <a:lnSpc>
                <a:spcPct val="100000"/>
              </a:lnSpc>
              <a:spcBef>
                <a:spcPct val="0"/>
              </a:spcBef>
              <a:spcAft>
                <a:spcPct val="0"/>
              </a:spcAft>
            </a:pPr>
            <a:r>
              <a:rPr lang="da-DK" altLang="da-DK" dirty="0">
                <a:solidFill>
                  <a:schemeClr val="tx1"/>
                </a:solidFill>
              </a:rPr>
              <a:t>Visual, Performance, </a:t>
            </a:r>
            <a:r>
              <a:rPr lang="da-DK" altLang="da-DK" dirty="0" err="1">
                <a:solidFill>
                  <a:schemeClr val="tx1"/>
                </a:solidFill>
              </a:rPr>
              <a:t>Reflectivity</a:t>
            </a:r>
            <a:r>
              <a:rPr lang="da-DK" altLang="da-DK" dirty="0">
                <a:solidFill>
                  <a:schemeClr val="tx1"/>
                </a:solidFill>
              </a:rPr>
              <a:t>, </a:t>
            </a:r>
            <a:r>
              <a:rPr lang="da-DK" altLang="da-DK" dirty="0" err="1">
                <a:solidFill>
                  <a:schemeClr val="tx1"/>
                </a:solidFill>
              </a:rPr>
              <a:t>Prediction</a:t>
            </a:r>
            <a:endParaRPr lang="da-DK" altLang="da-DK" dirty="0">
              <a:solidFill>
                <a:schemeClr val="tx1"/>
              </a:solidFill>
            </a:endParaRPr>
          </a:p>
          <a:p>
            <a:pPr marL="0" indent="0">
              <a:buNone/>
            </a:pPr>
            <a:endParaRPr lang="de-DE" dirty="0"/>
          </a:p>
          <a:p>
            <a:endParaRPr lang="de-DE" dirty="0"/>
          </a:p>
        </p:txBody>
      </p:sp>
      <p:sp>
        <p:nvSpPr>
          <p:cNvPr id="4" name="Rectangle 1">
            <a:extLst>
              <a:ext uri="{FF2B5EF4-FFF2-40B4-BE49-F238E27FC236}">
                <a16:creationId xmlns:a16="http://schemas.microsoft.com/office/drawing/2014/main" id="{4C1A48BD-DF0F-8D75-B7B1-4F0E57C818E0}"/>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98984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F2DC0-84CB-5AE5-AEB6-955900F9753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448828F-756E-3D16-D071-ECC863747E2E}"/>
              </a:ext>
            </a:extLst>
          </p:cNvPr>
          <p:cNvSpPr>
            <a:spLocks noGrp="1"/>
          </p:cNvSpPr>
          <p:nvPr>
            <p:ph type="title"/>
          </p:nvPr>
        </p:nvSpPr>
        <p:spPr/>
        <p:txBody>
          <a:bodyPr/>
          <a:lstStyle/>
          <a:p>
            <a:r>
              <a:rPr lang="da-DK" dirty="0"/>
              <a:t>Advantages of Digital </a:t>
            </a:r>
            <a:r>
              <a:rPr lang="da-DK" dirty="0" err="1"/>
              <a:t>Twins</a:t>
            </a:r>
            <a:endParaRPr lang="de-DE" dirty="0">
              <a:solidFill>
                <a:srgbClr val="ECF5EB"/>
              </a:solidFill>
            </a:endParaRPr>
          </a:p>
        </p:txBody>
      </p:sp>
      <p:sp>
        <p:nvSpPr>
          <p:cNvPr id="3" name="Inhaltsplatzhalter 2">
            <a:extLst>
              <a:ext uri="{FF2B5EF4-FFF2-40B4-BE49-F238E27FC236}">
                <a16:creationId xmlns:a16="http://schemas.microsoft.com/office/drawing/2014/main" id="{66FC0B25-78D4-5876-5350-103EB0740BA7}"/>
              </a:ext>
            </a:extLst>
          </p:cNvPr>
          <p:cNvSpPr>
            <a:spLocks noGrp="1"/>
          </p:cNvSpPr>
          <p:nvPr>
            <p:ph idx="1"/>
          </p:nvPr>
        </p:nvSpPr>
        <p:spPr/>
        <p:txBody>
          <a:bodyPr/>
          <a:lstStyle/>
          <a:p>
            <a:pPr eaLnBrk="0" fontAlgn="base" hangingPunct="0">
              <a:lnSpc>
                <a:spcPct val="100000"/>
              </a:lnSpc>
              <a:spcBef>
                <a:spcPct val="0"/>
              </a:spcBef>
              <a:spcAft>
                <a:spcPct val="0"/>
              </a:spcAft>
            </a:pPr>
            <a:r>
              <a:rPr lang="da-DK" altLang="da-DK" dirty="0">
                <a:solidFill>
                  <a:schemeClr val="tx1"/>
                </a:solidFill>
              </a:rPr>
              <a:t>Real-time </a:t>
            </a:r>
            <a:r>
              <a:rPr lang="da-DK" altLang="da-DK" dirty="0" err="1">
                <a:solidFill>
                  <a:schemeClr val="tx1"/>
                </a:solidFill>
              </a:rPr>
              <a:t>monitoring</a:t>
            </a:r>
            <a:endParaRPr lang="da-DK" altLang="da-DK" dirty="0">
              <a:solidFill>
                <a:schemeClr val="tx1"/>
              </a:solidFill>
            </a:endParaRP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Predictive</a:t>
            </a:r>
            <a:r>
              <a:rPr lang="da-DK" altLang="da-DK" dirty="0">
                <a:solidFill>
                  <a:schemeClr val="tx1"/>
                </a:solidFill>
              </a:rPr>
              <a:t> </a:t>
            </a:r>
            <a:r>
              <a:rPr lang="da-DK" altLang="da-DK" dirty="0" err="1">
                <a:solidFill>
                  <a:schemeClr val="tx1"/>
                </a:solidFill>
              </a:rPr>
              <a:t>maintenance</a:t>
            </a:r>
            <a:endParaRPr lang="da-DK" altLang="da-DK" dirty="0">
              <a:solidFill>
                <a:schemeClr val="tx1"/>
              </a:solidFill>
            </a:endParaRP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Fewer</a:t>
            </a:r>
            <a:r>
              <a:rPr lang="da-DK" altLang="da-DK" dirty="0">
                <a:solidFill>
                  <a:schemeClr val="tx1"/>
                </a:solidFill>
              </a:rPr>
              <a:t> </a:t>
            </a:r>
            <a:r>
              <a:rPr lang="da-DK" altLang="da-DK" dirty="0" err="1">
                <a:solidFill>
                  <a:schemeClr val="tx1"/>
                </a:solidFill>
              </a:rPr>
              <a:t>physical</a:t>
            </a:r>
            <a:r>
              <a:rPr lang="da-DK" altLang="da-DK" dirty="0">
                <a:solidFill>
                  <a:schemeClr val="tx1"/>
                </a:solidFill>
              </a:rPr>
              <a:t> prototypes</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Better</a:t>
            </a:r>
            <a:r>
              <a:rPr lang="da-DK" altLang="da-DK" dirty="0">
                <a:solidFill>
                  <a:schemeClr val="tx1"/>
                </a:solidFill>
              </a:rPr>
              <a:t> </a:t>
            </a:r>
            <a:r>
              <a:rPr lang="da-DK" altLang="da-DK" dirty="0" err="1">
                <a:solidFill>
                  <a:schemeClr val="tx1"/>
                </a:solidFill>
              </a:rPr>
              <a:t>documentation</a:t>
            </a:r>
            <a:r>
              <a:rPr lang="da-DK" altLang="da-DK" dirty="0">
                <a:solidFill>
                  <a:schemeClr val="tx1"/>
                </a:solidFill>
              </a:rPr>
              <a:t> &amp; </a:t>
            </a:r>
            <a:r>
              <a:rPr lang="da-DK" altLang="da-DK" dirty="0" err="1">
                <a:solidFill>
                  <a:schemeClr val="tx1"/>
                </a:solidFill>
              </a:rPr>
              <a:t>traceability</a:t>
            </a:r>
            <a:endParaRPr lang="da-DK" altLang="da-DK" dirty="0">
              <a:solidFill>
                <a:schemeClr val="tx1"/>
              </a:solidFill>
            </a:endParaRPr>
          </a:p>
          <a:p>
            <a:pPr marL="0" indent="0">
              <a:buNone/>
            </a:pPr>
            <a:endParaRPr lang="de-DE" dirty="0"/>
          </a:p>
          <a:p>
            <a:endParaRPr lang="de-DE" dirty="0"/>
          </a:p>
        </p:txBody>
      </p:sp>
      <p:sp>
        <p:nvSpPr>
          <p:cNvPr id="4" name="Rectangle 1">
            <a:extLst>
              <a:ext uri="{FF2B5EF4-FFF2-40B4-BE49-F238E27FC236}">
                <a16:creationId xmlns:a16="http://schemas.microsoft.com/office/drawing/2014/main" id="{C6A5AEC6-6316-61FA-2688-62885B8934D4}"/>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974273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77748-E209-701F-8BAF-D64278681AD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519A223-346D-5037-FB66-712136437E34}"/>
              </a:ext>
            </a:extLst>
          </p:cNvPr>
          <p:cNvSpPr>
            <a:spLocks noGrp="1"/>
          </p:cNvSpPr>
          <p:nvPr>
            <p:ph type="title"/>
          </p:nvPr>
        </p:nvSpPr>
        <p:spPr/>
        <p:txBody>
          <a:bodyPr/>
          <a:lstStyle/>
          <a:p>
            <a:r>
              <a:rPr lang="da-DK" dirty="0"/>
              <a:t>Challenges / </a:t>
            </a:r>
            <a:r>
              <a:rPr lang="da-DK" dirty="0" err="1"/>
              <a:t>Disadvantages</a:t>
            </a:r>
            <a:endParaRPr lang="de-DE" dirty="0">
              <a:solidFill>
                <a:srgbClr val="ECF5EB"/>
              </a:solidFill>
            </a:endParaRPr>
          </a:p>
        </p:txBody>
      </p:sp>
      <p:sp>
        <p:nvSpPr>
          <p:cNvPr id="3" name="Inhaltsplatzhalter 2">
            <a:extLst>
              <a:ext uri="{FF2B5EF4-FFF2-40B4-BE49-F238E27FC236}">
                <a16:creationId xmlns:a16="http://schemas.microsoft.com/office/drawing/2014/main" id="{2DF41661-E625-7E0A-A5BB-6E8F99519543}"/>
              </a:ext>
            </a:extLst>
          </p:cNvPr>
          <p:cNvSpPr>
            <a:spLocks noGrp="1"/>
          </p:cNvSpPr>
          <p:nvPr>
            <p:ph idx="1"/>
          </p:nvPr>
        </p:nvSpPr>
        <p:spPr/>
        <p:txBody>
          <a:bodyPr/>
          <a:lstStyle/>
          <a:p>
            <a:pPr eaLnBrk="0" fontAlgn="base" hangingPunct="0">
              <a:lnSpc>
                <a:spcPct val="100000"/>
              </a:lnSpc>
              <a:spcBef>
                <a:spcPct val="0"/>
              </a:spcBef>
              <a:spcAft>
                <a:spcPct val="0"/>
              </a:spcAft>
            </a:pPr>
            <a:r>
              <a:rPr lang="da-DK" altLang="da-DK" dirty="0">
                <a:solidFill>
                  <a:schemeClr val="tx1"/>
                </a:solidFill>
              </a:rPr>
              <a:t>High </a:t>
            </a:r>
            <a:r>
              <a:rPr lang="da-DK" altLang="da-DK" dirty="0" err="1">
                <a:solidFill>
                  <a:schemeClr val="tx1"/>
                </a:solidFill>
              </a:rPr>
              <a:t>costs</a:t>
            </a:r>
            <a:endParaRPr lang="da-DK" altLang="da-DK" dirty="0">
              <a:solidFill>
                <a:schemeClr val="tx1"/>
              </a:solidFill>
            </a:endParaRP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a:solidFill>
                  <a:schemeClr val="tx1"/>
                </a:solidFill>
              </a:rPr>
              <a:t>Data integration </a:t>
            </a:r>
            <a:r>
              <a:rPr lang="da-DK" altLang="da-DK" dirty="0" err="1">
                <a:solidFill>
                  <a:schemeClr val="tx1"/>
                </a:solidFill>
              </a:rPr>
              <a:t>complexity</a:t>
            </a:r>
            <a:endParaRPr lang="da-DK" altLang="da-DK" dirty="0">
              <a:solidFill>
                <a:schemeClr val="tx1"/>
              </a:solidFill>
            </a:endParaRP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Cybersecurity</a:t>
            </a:r>
            <a:r>
              <a:rPr lang="da-DK" altLang="da-DK" dirty="0">
                <a:solidFill>
                  <a:schemeClr val="tx1"/>
                </a:solidFill>
              </a:rPr>
              <a:t> </a:t>
            </a:r>
            <a:r>
              <a:rPr lang="da-DK" altLang="da-DK" dirty="0" err="1">
                <a:solidFill>
                  <a:schemeClr val="tx1"/>
                </a:solidFill>
              </a:rPr>
              <a:t>risks</a:t>
            </a:r>
            <a:endParaRPr lang="da-DK" altLang="da-DK" dirty="0">
              <a:solidFill>
                <a:schemeClr val="tx1"/>
              </a:solidFill>
            </a:endParaRP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Skills</a:t>
            </a:r>
            <a:r>
              <a:rPr lang="da-DK" altLang="da-DK" dirty="0">
                <a:solidFill>
                  <a:schemeClr val="tx1"/>
                </a:solidFill>
              </a:rPr>
              <a:t> &amp; </a:t>
            </a:r>
            <a:r>
              <a:rPr lang="da-DK" altLang="da-DK" dirty="0" err="1">
                <a:solidFill>
                  <a:schemeClr val="tx1"/>
                </a:solidFill>
              </a:rPr>
              <a:t>training</a:t>
            </a:r>
            <a:r>
              <a:rPr lang="da-DK" altLang="da-DK" dirty="0">
                <a:solidFill>
                  <a:schemeClr val="tx1"/>
                </a:solidFill>
              </a:rPr>
              <a:t> </a:t>
            </a:r>
            <a:r>
              <a:rPr lang="da-DK" altLang="da-DK" dirty="0" err="1">
                <a:solidFill>
                  <a:schemeClr val="tx1"/>
                </a:solidFill>
              </a:rPr>
              <a:t>required</a:t>
            </a:r>
            <a:endParaRPr lang="da-DK" altLang="da-DK" dirty="0">
              <a:solidFill>
                <a:schemeClr val="tx1"/>
              </a:solidFill>
            </a:endParaRPr>
          </a:p>
          <a:p>
            <a:pPr marL="0" indent="0">
              <a:buNone/>
            </a:pPr>
            <a:endParaRPr lang="de-DE" dirty="0"/>
          </a:p>
          <a:p>
            <a:endParaRPr lang="de-DE" dirty="0"/>
          </a:p>
        </p:txBody>
      </p:sp>
      <p:sp>
        <p:nvSpPr>
          <p:cNvPr id="4" name="Rectangle 1">
            <a:extLst>
              <a:ext uri="{FF2B5EF4-FFF2-40B4-BE49-F238E27FC236}">
                <a16:creationId xmlns:a16="http://schemas.microsoft.com/office/drawing/2014/main" id="{E998CB42-80BA-7D53-FF56-4A2C75D66CF8}"/>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545820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2F9DD-FC51-E452-13E3-E76C2F60108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18EA24F-A029-D4C9-B2E5-36A2FBB0D751}"/>
              </a:ext>
            </a:extLst>
          </p:cNvPr>
          <p:cNvSpPr>
            <a:spLocks noGrp="1"/>
          </p:cNvSpPr>
          <p:nvPr>
            <p:ph type="title"/>
          </p:nvPr>
        </p:nvSpPr>
        <p:spPr/>
        <p:txBody>
          <a:bodyPr/>
          <a:lstStyle/>
          <a:p>
            <a:r>
              <a:rPr lang="da-DK" dirty="0"/>
              <a:t>Challenges / </a:t>
            </a:r>
            <a:r>
              <a:rPr lang="da-DK" dirty="0" err="1"/>
              <a:t>Disadvantages</a:t>
            </a:r>
            <a:endParaRPr lang="de-DE" dirty="0">
              <a:solidFill>
                <a:srgbClr val="ECF5EB"/>
              </a:solidFill>
            </a:endParaRPr>
          </a:p>
        </p:txBody>
      </p:sp>
      <p:sp>
        <p:nvSpPr>
          <p:cNvPr id="3" name="Inhaltsplatzhalter 2">
            <a:extLst>
              <a:ext uri="{FF2B5EF4-FFF2-40B4-BE49-F238E27FC236}">
                <a16:creationId xmlns:a16="http://schemas.microsoft.com/office/drawing/2014/main" id="{A1A6C339-A56A-76B5-407B-1ACE90C424F3}"/>
              </a:ext>
            </a:extLst>
          </p:cNvPr>
          <p:cNvSpPr>
            <a:spLocks noGrp="1"/>
          </p:cNvSpPr>
          <p:nvPr>
            <p:ph idx="1"/>
          </p:nvPr>
        </p:nvSpPr>
        <p:spPr/>
        <p:txBody>
          <a:bodyPr/>
          <a:lstStyle/>
          <a:p>
            <a:pPr marL="0" indent="0">
              <a:buNone/>
            </a:pPr>
            <a:endParaRPr lang="de-DE" dirty="0"/>
          </a:p>
          <a:p>
            <a:endParaRPr lang="de-DE" dirty="0"/>
          </a:p>
        </p:txBody>
      </p:sp>
      <p:sp>
        <p:nvSpPr>
          <p:cNvPr id="4" name="Rectangle 1">
            <a:extLst>
              <a:ext uri="{FF2B5EF4-FFF2-40B4-BE49-F238E27FC236}">
                <a16:creationId xmlns:a16="http://schemas.microsoft.com/office/drawing/2014/main" id="{99BF0A7D-F89D-BB00-974D-37FB4EB62591}"/>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pic>
        <p:nvPicPr>
          <p:cNvPr id="5" name="Billede 4">
            <a:extLst>
              <a:ext uri="{FF2B5EF4-FFF2-40B4-BE49-F238E27FC236}">
                <a16:creationId xmlns:a16="http://schemas.microsoft.com/office/drawing/2014/main" id="{3F6C6DF1-89D4-BA5E-1A0E-4295F173B22F}"/>
              </a:ext>
            </a:extLst>
          </p:cNvPr>
          <p:cNvPicPr>
            <a:picLocks noChangeAspect="1"/>
          </p:cNvPicPr>
          <p:nvPr/>
        </p:nvPicPr>
        <p:blipFill>
          <a:blip r:embed="rId3"/>
          <a:stretch>
            <a:fillRect/>
          </a:stretch>
        </p:blipFill>
        <p:spPr>
          <a:xfrm>
            <a:off x="1224268" y="1418444"/>
            <a:ext cx="6859417" cy="4563256"/>
          </a:xfrm>
          <a:prstGeom prst="rect">
            <a:avLst/>
          </a:prstGeom>
        </p:spPr>
      </p:pic>
    </p:spTree>
    <p:extLst>
      <p:ext uri="{BB962C8B-B14F-4D97-AF65-F5344CB8AC3E}">
        <p14:creationId xmlns:p14="http://schemas.microsoft.com/office/powerpoint/2010/main" val="746076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DF7214-4392-CD79-E14F-4737D0FC72E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CF923B0-FB36-C977-372F-D25ED102C705}"/>
              </a:ext>
            </a:extLst>
          </p:cNvPr>
          <p:cNvSpPr>
            <a:spLocks noGrp="1"/>
          </p:cNvSpPr>
          <p:nvPr>
            <p:ph type="title"/>
          </p:nvPr>
        </p:nvSpPr>
        <p:spPr/>
        <p:txBody>
          <a:bodyPr/>
          <a:lstStyle/>
          <a:p>
            <a:r>
              <a:rPr lang="da-DK" dirty="0"/>
              <a:t>Digital </a:t>
            </a:r>
            <a:r>
              <a:rPr lang="da-DK" dirty="0" err="1"/>
              <a:t>Twins</a:t>
            </a:r>
            <a:r>
              <a:rPr lang="da-DK" dirty="0"/>
              <a:t> in Education</a:t>
            </a:r>
            <a:endParaRPr lang="de-DE" dirty="0">
              <a:solidFill>
                <a:srgbClr val="ECF5EB"/>
              </a:solidFill>
            </a:endParaRPr>
          </a:p>
        </p:txBody>
      </p:sp>
      <p:sp>
        <p:nvSpPr>
          <p:cNvPr id="3" name="Inhaltsplatzhalter 2">
            <a:extLst>
              <a:ext uri="{FF2B5EF4-FFF2-40B4-BE49-F238E27FC236}">
                <a16:creationId xmlns:a16="http://schemas.microsoft.com/office/drawing/2014/main" id="{9484B353-CE90-6C9A-2ADF-80D878A981DB}"/>
              </a:ext>
            </a:extLst>
          </p:cNvPr>
          <p:cNvSpPr>
            <a:spLocks noGrp="1"/>
          </p:cNvSpPr>
          <p:nvPr>
            <p:ph idx="1"/>
          </p:nvPr>
        </p:nvSpPr>
        <p:spPr/>
        <p:txBody>
          <a:bodyPr/>
          <a:lstStyle/>
          <a:p>
            <a:pPr eaLnBrk="0" fontAlgn="base" hangingPunct="0">
              <a:lnSpc>
                <a:spcPct val="100000"/>
              </a:lnSpc>
              <a:spcBef>
                <a:spcPct val="0"/>
              </a:spcBef>
              <a:spcAft>
                <a:spcPct val="0"/>
              </a:spcAft>
            </a:pPr>
            <a:r>
              <a:rPr lang="da-DK" altLang="da-DK" dirty="0" err="1">
                <a:solidFill>
                  <a:schemeClr val="tx1"/>
                </a:solidFill>
              </a:rPr>
              <a:t>Safe</a:t>
            </a:r>
            <a:r>
              <a:rPr lang="da-DK" altLang="da-DK" dirty="0">
                <a:solidFill>
                  <a:schemeClr val="tx1"/>
                </a:solidFill>
              </a:rPr>
              <a:t>, </a:t>
            </a:r>
            <a:r>
              <a:rPr lang="da-DK" altLang="da-DK" dirty="0" err="1">
                <a:solidFill>
                  <a:schemeClr val="tx1"/>
                </a:solidFill>
              </a:rPr>
              <a:t>repeatable</a:t>
            </a:r>
            <a:r>
              <a:rPr lang="da-DK" altLang="da-DK" dirty="0">
                <a:solidFill>
                  <a:schemeClr val="tx1"/>
                </a:solidFill>
              </a:rPr>
              <a:t> learning </a:t>
            </a:r>
            <a:r>
              <a:rPr lang="da-DK" altLang="da-DK" dirty="0" err="1">
                <a:solidFill>
                  <a:schemeClr val="tx1"/>
                </a:solidFill>
              </a:rPr>
              <a:t>environments</a:t>
            </a:r>
            <a:endParaRPr lang="da-DK" altLang="da-DK" dirty="0">
              <a:solidFill>
                <a:schemeClr val="tx1"/>
              </a:solidFill>
            </a:endParaRP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Flipped</a:t>
            </a:r>
            <a:r>
              <a:rPr lang="da-DK" altLang="da-DK" dirty="0">
                <a:solidFill>
                  <a:schemeClr val="tx1"/>
                </a:solidFill>
              </a:rPr>
              <a:t> &amp; blended learning support</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a:solidFill>
                  <a:schemeClr val="tx1"/>
                </a:solidFill>
              </a:rPr>
              <a:t>Risk-</a:t>
            </a:r>
            <a:r>
              <a:rPr lang="da-DK" altLang="da-DK" dirty="0" err="1">
                <a:solidFill>
                  <a:schemeClr val="tx1"/>
                </a:solidFill>
              </a:rPr>
              <a:t>free</a:t>
            </a:r>
            <a:r>
              <a:rPr lang="da-DK" altLang="da-DK" dirty="0">
                <a:solidFill>
                  <a:schemeClr val="tx1"/>
                </a:solidFill>
              </a:rPr>
              <a:t> practice for students</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a:solidFill>
                  <a:schemeClr val="tx1"/>
                </a:solidFill>
              </a:rPr>
              <a:t>Challenges: </a:t>
            </a:r>
            <a:r>
              <a:rPr lang="da-DK" altLang="da-DK" dirty="0" err="1">
                <a:solidFill>
                  <a:schemeClr val="tx1"/>
                </a:solidFill>
              </a:rPr>
              <a:t>cost</a:t>
            </a:r>
            <a:r>
              <a:rPr lang="da-DK" altLang="da-DK" dirty="0">
                <a:solidFill>
                  <a:schemeClr val="tx1"/>
                </a:solidFill>
              </a:rPr>
              <a:t>, time, </a:t>
            </a:r>
            <a:r>
              <a:rPr lang="da-DK" altLang="da-DK" dirty="0" err="1">
                <a:solidFill>
                  <a:schemeClr val="tx1"/>
                </a:solidFill>
              </a:rPr>
              <a:t>training</a:t>
            </a:r>
            <a:endParaRPr lang="da-DK" altLang="da-DK" dirty="0">
              <a:solidFill>
                <a:schemeClr val="tx1"/>
              </a:solidFill>
            </a:endParaRPr>
          </a:p>
          <a:p>
            <a:pPr marL="0" indent="0">
              <a:buNone/>
            </a:pPr>
            <a:endParaRPr lang="de-DE" dirty="0"/>
          </a:p>
          <a:p>
            <a:endParaRPr lang="de-DE" dirty="0"/>
          </a:p>
        </p:txBody>
      </p:sp>
      <p:sp>
        <p:nvSpPr>
          <p:cNvPr id="4" name="Rectangle 1">
            <a:extLst>
              <a:ext uri="{FF2B5EF4-FFF2-40B4-BE49-F238E27FC236}">
                <a16:creationId xmlns:a16="http://schemas.microsoft.com/office/drawing/2014/main" id="{A6706804-0F8C-A6FD-4EF1-2B842C6B2D03}"/>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210201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16E578-F14A-2973-7494-C6F5237DE9D2}"/>
              </a:ext>
            </a:extLst>
          </p:cNvPr>
          <p:cNvSpPr>
            <a:spLocks noGrp="1"/>
          </p:cNvSpPr>
          <p:nvPr>
            <p:ph type="title"/>
          </p:nvPr>
        </p:nvSpPr>
        <p:spPr/>
        <p:txBody>
          <a:bodyPr/>
          <a:lstStyle/>
          <a:p>
            <a:r>
              <a:rPr lang="en-US" dirty="0"/>
              <a:t>What is a Digital Twin?</a:t>
            </a:r>
            <a:endParaRPr lang="de-DE" dirty="0">
              <a:solidFill>
                <a:srgbClr val="ECF5EB"/>
              </a:solidFill>
            </a:endParaRPr>
          </a:p>
        </p:txBody>
      </p:sp>
      <p:sp>
        <p:nvSpPr>
          <p:cNvPr id="3" name="Inhaltsplatzhalter 2">
            <a:extLst>
              <a:ext uri="{FF2B5EF4-FFF2-40B4-BE49-F238E27FC236}">
                <a16:creationId xmlns:a16="http://schemas.microsoft.com/office/drawing/2014/main" id="{52FE4A5C-05C6-9F71-F62D-7A6D62FF436D}"/>
              </a:ext>
            </a:extLst>
          </p:cNvPr>
          <p:cNvSpPr>
            <a:spLocks noGrp="1"/>
          </p:cNvSpPr>
          <p:nvPr>
            <p:ph idx="1"/>
          </p:nvPr>
        </p:nvSpPr>
        <p:spPr/>
        <p:txBody>
          <a:bodyPr/>
          <a:lstStyle/>
          <a:p>
            <a:r>
              <a:rPr lang="en-US" dirty="0"/>
              <a:t>Definition: </a:t>
            </a:r>
          </a:p>
          <a:p>
            <a:pPr marL="0" indent="0">
              <a:buNone/>
            </a:pPr>
            <a:r>
              <a:rPr lang="en-US" i="1" dirty="0"/>
              <a:t>	Digital/virtual representation of a physical product, system, or 	process</a:t>
            </a:r>
          </a:p>
          <a:p>
            <a:endParaRPr lang="en-US" i="1" dirty="0"/>
          </a:p>
          <a:p>
            <a:r>
              <a:rPr lang="en-US" dirty="0"/>
              <a:t>Three elements:</a:t>
            </a:r>
          </a:p>
          <a:p>
            <a:pPr lvl="1"/>
            <a:r>
              <a:rPr lang="en-US" dirty="0"/>
              <a:t>Physical Twin (Real Space)</a:t>
            </a:r>
          </a:p>
          <a:p>
            <a:pPr lvl="1"/>
            <a:r>
              <a:rPr lang="en-US" dirty="0"/>
              <a:t>Digital Twin (Virtual Space)</a:t>
            </a:r>
          </a:p>
          <a:p>
            <a:pPr lvl="1"/>
            <a:r>
              <a:rPr lang="en-US" dirty="0"/>
              <a:t>Digital Thread (Data link)</a:t>
            </a:r>
          </a:p>
          <a:p>
            <a:endParaRPr lang="de-DE" dirty="0"/>
          </a:p>
        </p:txBody>
      </p:sp>
    </p:spTree>
    <p:extLst>
      <p:ext uri="{BB962C8B-B14F-4D97-AF65-F5344CB8AC3E}">
        <p14:creationId xmlns:p14="http://schemas.microsoft.com/office/powerpoint/2010/main" val="38846585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A32EA0-7380-8A4B-A200-D9911091E92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98E23A5-6496-C68D-30D9-DACB122ACFAA}"/>
              </a:ext>
            </a:extLst>
          </p:cNvPr>
          <p:cNvSpPr>
            <a:spLocks noGrp="1"/>
          </p:cNvSpPr>
          <p:nvPr>
            <p:ph type="title"/>
          </p:nvPr>
        </p:nvSpPr>
        <p:spPr/>
        <p:txBody>
          <a:bodyPr/>
          <a:lstStyle/>
          <a:p>
            <a:r>
              <a:rPr lang="da-DK" dirty="0"/>
              <a:t>Hardware &amp; Software for Digital </a:t>
            </a:r>
            <a:r>
              <a:rPr lang="da-DK" dirty="0" err="1"/>
              <a:t>Twins</a:t>
            </a:r>
            <a:endParaRPr lang="de-DE" dirty="0">
              <a:solidFill>
                <a:srgbClr val="ECF5EB"/>
              </a:solidFill>
            </a:endParaRPr>
          </a:p>
        </p:txBody>
      </p:sp>
      <p:sp>
        <p:nvSpPr>
          <p:cNvPr id="3" name="Inhaltsplatzhalter 2">
            <a:extLst>
              <a:ext uri="{FF2B5EF4-FFF2-40B4-BE49-F238E27FC236}">
                <a16:creationId xmlns:a16="http://schemas.microsoft.com/office/drawing/2014/main" id="{CC60EC10-DA5D-1407-9F93-9A30A3B02676}"/>
              </a:ext>
            </a:extLst>
          </p:cNvPr>
          <p:cNvSpPr>
            <a:spLocks noGrp="1"/>
          </p:cNvSpPr>
          <p:nvPr>
            <p:ph idx="1"/>
          </p:nvPr>
        </p:nvSpPr>
        <p:spPr/>
        <p:txBody>
          <a:bodyPr>
            <a:normAutofit lnSpcReduction="10000"/>
          </a:bodyPr>
          <a:lstStyle/>
          <a:p>
            <a:pPr eaLnBrk="0" fontAlgn="base" hangingPunct="0">
              <a:lnSpc>
                <a:spcPct val="100000"/>
              </a:lnSpc>
              <a:spcBef>
                <a:spcPct val="0"/>
              </a:spcBef>
              <a:spcAft>
                <a:spcPct val="0"/>
              </a:spcAft>
            </a:pPr>
            <a:r>
              <a:rPr lang="da-DK" dirty="0"/>
              <a:t>Hardware (Education):</a:t>
            </a:r>
          </a:p>
          <a:p>
            <a:pPr lvl="1" eaLnBrk="0" fontAlgn="base" hangingPunct="0">
              <a:lnSpc>
                <a:spcPct val="100000"/>
              </a:lnSpc>
              <a:spcBef>
                <a:spcPct val="0"/>
              </a:spcBef>
              <a:spcAft>
                <a:spcPct val="0"/>
              </a:spcAft>
            </a:pPr>
            <a:r>
              <a:rPr lang="en-US" dirty="0"/>
              <a:t>Powerful PC (CPU, GPU, RAM, SSD)</a:t>
            </a:r>
          </a:p>
          <a:p>
            <a:pPr lvl="1" eaLnBrk="0" fontAlgn="base" hangingPunct="0">
              <a:lnSpc>
                <a:spcPct val="100000"/>
              </a:lnSpc>
              <a:spcBef>
                <a:spcPct val="0"/>
              </a:spcBef>
              <a:spcAft>
                <a:spcPct val="0"/>
              </a:spcAft>
            </a:pPr>
            <a:r>
              <a:rPr lang="da-DK" dirty="0"/>
              <a:t>VR/AR </a:t>
            </a:r>
            <a:r>
              <a:rPr lang="da-DK" dirty="0" err="1"/>
              <a:t>devices</a:t>
            </a:r>
            <a:r>
              <a:rPr lang="da-DK" dirty="0"/>
              <a:t> (</a:t>
            </a:r>
            <a:r>
              <a:rPr lang="da-DK" dirty="0" err="1"/>
              <a:t>Oculus</a:t>
            </a:r>
            <a:r>
              <a:rPr lang="da-DK" dirty="0"/>
              <a:t> Quest, HTC Vive, HoloLens)</a:t>
            </a:r>
          </a:p>
          <a:p>
            <a:pPr eaLnBrk="0" fontAlgn="base" hangingPunct="0">
              <a:lnSpc>
                <a:spcPct val="100000"/>
              </a:lnSpc>
              <a:spcBef>
                <a:spcPct val="0"/>
              </a:spcBef>
              <a:spcAft>
                <a:spcPct val="0"/>
              </a:spcAft>
            </a:pPr>
            <a:r>
              <a:rPr lang="da-DK" dirty="0"/>
              <a:t>Hardware (Industry):</a:t>
            </a:r>
          </a:p>
          <a:p>
            <a:pPr lvl="1" eaLnBrk="0" fontAlgn="base" hangingPunct="0">
              <a:lnSpc>
                <a:spcPct val="100000"/>
              </a:lnSpc>
              <a:spcBef>
                <a:spcPct val="0"/>
              </a:spcBef>
              <a:spcAft>
                <a:spcPct val="0"/>
              </a:spcAft>
            </a:pPr>
            <a:r>
              <a:rPr lang="da-DK" dirty="0"/>
              <a:t>IoT sensors &amp; </a:t>
            </a:r>
            <a:r>
              <a:rPr lang="da-DK" dirty="0" err="1"/>
              <a:t>edge</a:t>
            </a:r>
            <a:r>
              <a:rPr lang="da-DK" dirty="0"/>
              <a:t> computers</a:t>
            </a:r>
          </a:p>
          <a:p>
            <a:pPr lvl="1" eaLnBrk="0" fontAlgn="base" hangingPunct="0">
              <a:lnSpc>
                <a:spcPct val="100000"/>
              </a:lnSpc>
              <a:spcBef>
                <a:spcPct val="0"/>
              </a:spcBef>
              <a:spcAft>
                <a:spcPct val="0"/>
              </a:spcAft>
            </a:pPr>
            <a:r>
              <a:rPr lang="en-US" dirty="0"/>
              <a:t>Servers &amp; cloud platforms (Azure, AWS, </a:t>
            </a:r>
            <a:r>
              <a:rPr lang="en-US" dirty="0" err="1"/>
              <a:t>MindSphere</a:t>
            </a:r>
            <a:r>
              <a:rPr lang="en-US" dirty="0"/>
              <a:t>)</a:t>
            </a:r>
          </a:p>
          <a:p>
            <a:pPr eaLnBrk="0" fontAlgn="base" hangingPunct="0">
              <a:lnSpc>
                <a:spcPct val="100000"/>
              </a:lnSpc>
              <a:spcBef>
                <a:spcPct val="0"/>
              </a:spcBef>
              <a:spcAft>
                <a:spcPct val="0"/>
              </a:spcAft>
            </a:pPr>
            <a:r>
              <a:rPr lang="da-DK" dirty="0"/>
              <a:t>Software:</a:t>
            </a:r>
          </a:p>
          <a:p>
            <a:pPr lvl="1" eaLnBrk="0" fontAlgn="base" hangingPunct="0">
              <a:lnSpc>
                <a:spcPct val="100000"/>
              </a:lnSpc>
              <a:spcBef>
                <a:spcPct val="0"/>
              </a:spcBef>
              <a:spcAft>
                <a:spcPct val="0"/>
              </a:spcAft>
            </a:pPr>
            <a:r>
              <a:rPr lang="da-DK" b="1" dirty="0"/>
              <a:t>3D </a:t>
            </a:r>
            <a:r>
              <a:rPr lang="da-DK" b="1" dirty="0" err="1"/>
              <a:t>modeling</a:t>
            </a:r>
            <a:r>
              <a:rPr lang="da-DK" b="1" dirty="0"/>
              <a:t>:</a:t>
            </a:r>
            <a:r>
              <a:rPr lang="da-DK" dirty="0"/>
              <a:t> Autodesk </a:t>
            </a:r>
            <a:r>
              <a:rPr lang="da-DK" dirty="0" err="1"/>
              <a:t>Inventor</a:t>
            </a:r>
            <a:r>
              <a:rPr lang="da-DK" dirty="0"/>
              <a:t>, Fusion 360, </a:t>
            </a:r>
            <a:r>
              <a:rPr lang="da-DK" dirty="0" err="1"/>
              <a:t>SolidWorks</a:t>
            </a:r>
            <a:endParaRPr lang="da-DK" dirty="0"/>
          </a:p>
          <a:p>
            <a:pPr lvl="1" eaLnBrk="0" fontAlgn="base" hangingPunct="0">
              <a:lnSpc>
                <a:spcPct val="100000"/>
              </a:lnSpc>
              <a:spcBef>
                <a:spcPct val="0"/>
              </a:spcBef>
              <a:spcAft>
                <a:spcPct val="0"/>
              </a:spcAft>
            </a:pPr>
            <a:r>
              <a:rPr lang="da-DK" b="1" dirty="0"/>
              <a:t>Simulation:</a:t>
            </a:r>
            <a:r>
              <a:rPr lang="da-DK" dirty="0"/>
              <a:t> </a:t>
            </a:r>
            <a:r>
              <a:rPr lang="da-DK" dirty="0" err="1"/>
              <a:t>Ansys</a:t>
            </a:r>
            <a:r>
              <a:rPr lang="da-DK" dirty="0"/>
              <a:t>, COMSOL</a:t>
            </a:r>
          </a:p>
          <a:p>
            <a:pPr lvl="1" eaLnBrk="0" fontAlgn="base" hangingPunct="0">
              <a:lnSpc>
                <a:spcPct val="100000"/>
              </a:lnSpc>
              <a:spcBef>
                <a:spcPct val="0"/>
              </a:spcBef>
              <a:spcAft>
                <a:spcPct val="0"/>
              </a:spcAft>
            </a:pPr>
            <a:r>
              <a:rPr lang="en-US" b="1" dirty="0"/>
              <a:t>Data analysis &amp; visualization:</a:t>
            </a:r>
            <a:r>
              <a:rPr lang="en-US" dirty="0"/>
              <a:t> Power BI, Python, MATLAB</a:t>
            </a:r>
          </a:p>
          <a:p>
            <a:pPr lvl="1" eaLnBrk="0" fontAlgn="base" hangingPunct="0">
              <a:lnSpc>
                <a:spcPct val="100000"/>
              </a:lnSpc>
              <a:spcBef>
                <a:spcPct val="0"/>
              </a:spcBef>
              <a:spcAft>
                <a:spcPct val="0"/>
              </a:spcAft>
            </a:pPr>
            <a:r>
              <a:rPr lang="en-US" b="1" dirty="0"/>
              <a:t>Interactivity &amp; VR:</a:t>
            </a:r>
            <a:r>
              <a:rPr lang="en-US" dirty="0"/>
              <a:t> Unity, Unreal Engine</a:t>
            </a:r>
            <a:endParaRPr lang="da-DK" altLang="da-DK" dirty="0">
              <a:solidFill>
                <a:schemeClr val="tx1"/>
              </a:solidFill>
            </a:endParaRPr>
          </a:p>
          <a:p>
            <a:pPr eaLnBrk="0" fontAlgn="base" hangingPunct="0">
              <a:lnSpc>
                <a:spcPct val="100000"/>
              </a:lnSpc>
              <a:spcBef>
                <a:spcPct val="0"/>
              </a:spcBef>
              <a:spcAft>
                <a:spcPct val="0"/>
              </a:spcAft>
            </a:pPr>
            <a:endParaRPr lang="da-DK" altLang="da-DK" dirty="0">
              <a:solidFill>
                <a:schemeClr val="tx1"/>
              </a:solidFill>
            </a:endParaRPr>
          </a:p>
          <a:p>
            <a:pPr marL="0" indent="0">
              <a:buNone/>
            </a:pPr>
            <a:endParaRPr lang="de-DE" dirty="0"/>
          </a:p>
          <a:p>
            <a:endParaRPr lang="de-DE" dirty="0"/>
          </a:p>
        </p:txBody>
      </p:sp>
      <p:sp>
        <p:nvSpPr>
          <p:cNvPr id="4" name="Rectangle 1">
            <a:extLst>
              <a:ext uri="{FF2B5EF4-FFF2-40B4-BE49-F238E27FC236}">
                <a16:creationId xmlns:a16="http://schemas.microsoft.com/office/drawing/2014/main" id="{7B3586F9-5512-CA67-6E53-27254978245D}"/>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589467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7114A-E4C7-785D-D17A-00B1C151750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BDA704E-F986-5C24-B7FC-2C82F46732B5}"/>
              </a:ext>
            </a:extLst>
          </p:cNvPr>
          <p:cNvSpPr>
            <a:spLocks noGrp="1"/>
          </p:cNvSpPr>
          <p:nvPr>
            <p:ph type="title"/>
          </p:nvPr>
        </p:nvSpPr>
        <p:spPr/>
        <p:txBody>
          <a:bodyPr/>
          <a:lstStyle/>
          <a:p>
            <a:r>
              <a:rPr lang="en-US" dirty="0"/>
              <a:t>The Future of Digital Twins</a:t>
            </a:r>
            <a:endParaRPr lang="de-DE" dirty="0">
              <a:solidFill>
                <a:srgbClr val="ECF5EB"/>
              </a:solidFill>
            </a:endParaRPr>
          </a:p>
        </p:txBody>
      </p:sp>
      <p:sp>
        <p:nvSpPr>
          <p:cNvPr id="3" name="Inhaltsplatzhalter 2">
            <a:extLst>
              <a:ext uri="{FF2B5EF4-FFF2-40B4-BE49-F238E27FC236}">
                <a16:creationId xmlns:a16="http://schemas.microsoft.com/office/drawing/2014/main" id="{8B9A75A5-6094-5A8B-75F4-C03A4C226B46}"/>
              </a:ext>
            </a:extLst>
          </p:cNvPr>
          <p:cNvSpPr>
            <a:spLocks noGrp="1"/>
          </p:cNvSpPr>
          <p:nvPr>
            <p:ph idx="1"/>
          </p:nvPr>
        </p:nvSpPr>
        <p:spPr/>
        <p:txBody>
          <a:bodyPr/>
          <a:lstStyle/>
          <a:p>
            <a:pPr eaLnBrk="0" fontAlgn="base" hangingPunct="0">
              <a:lnSpc>
                <a:spcPct val="100000"/>
              </a:lnSpc>
              <a:spcBef>
                <a:spcPct val="0"/>
              </a:spcBef>
              <a:spcAft>
                <a:spcPct val="0"/>
              </a:spcAft>
            </a:pPr>
            <a:r>
              <a:rPr lang="da-DK" altLang="da-DK" dirty="0">
                <a:solidFill>
                  <a:schemeClr val="tx1"/>
                </a:solidFill>
              </a:rPr>
              <a:t>Intelligent </a:t>
            </a:r>
            <a:r>
              <a:rPr lang="da-DK" altLang="da-DK" dirty="0" err="1">
                <a:solidFill>
                  <a:schemeClr val="tx1"/>
                </a:solidFill>
              </a:rPr>
              <a:t>Twins</a:t>
            </a:r>
            <a:r>
              <a:rPr lang="da-DK" altLang="da-DK" dirty="0">
                <a:solidFill>
                  <a:schemeClr val="tx1"/>
                </a:solidFill>
              </a:rPr>
              <a:t> (AI + simulation)</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Predictive</a:t>
            </a:r>
            <a:r>
              <a:rPr lang="da-DK" altLang="da-DK" dirty="0">
                <a:solidFill>
                  <a:schemeClr val="tx1"/>
                </a:solidFill>
              </a:rPr>
              <a:t> “</a:t>
            </a:r>
            <a:r>
              <a:rPr lang="da-DK" altLang="da-DK" dirty="0" err="1">
                <a:solidFill>
                  <a:schemeClr val="tx1"/>
                </a:solidFill>
              </a:rPr>
              <a:t>crystal</a:t>
            </a:r>
            <a:r>
              <a:rPr lang="da-DK" altLang="da-DK" dirty="0">
                <a:solidFill>
                  <a:schemeClr val="tx1"/>
                </a:solidFill>
              </a:rPr>
              <a:t> ball” systems</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a:solidFill>
                  <a:schemeClr val="tx1"/>
                </a:solidFill>
              </a:rPr>
              <a:t>From </a:t>
            </a:r>
            <a:r>
              <a:rPr lang="da-DK" altLang="da-DK" dirty="0" err="1">
                <a:solidFill>
                  <a:schemeClr val="tx1"/>
                </a:solidFill>
              </a:rPr>
              <a:t>reflection</a:t>
            </a:r>
            <a:r>
              <a:rPr lang="da-DK" altLang="da-DK" dirty="0">
                <a:solidFill>
                  <a:schemeClr val="tx1"/>
                </a:solidFill>
              </a:rPr>
              <a:t> → </a:t>
            </a:r>
            <a:r>
              <a:rPr lang="da-DK" altLang="da-DK" dirty="0" err="1">
                <a:solidFill>
                  <a:schemeClr val="tx1"/>
                </a:solidFill>
              </a:rPr>
              <a:t>proactivity</a:t>
            </a:r>
            <a:endParaRPr lang="da-DK" altLang="da-DK" dirty="0">
              <a:solidFill>
                <a:schemeClr val="tx1"/>
              </a:solidFill>
            </a:endParaRP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a:solidFill>
                  <a:schemeClr val="tx1"/>
                </a:solidFill>
              </a:rPr>
              <a:t>Decision-</a:t>
            </a:r>
            <a:r>
              <a:rPr lang="da-DK" altLang="da-DK" dirty="0" err="1">
                <a:solidFill>
                  <a:schemeClr val="tx1"/>
                </a:solidFill>
              </a:rPr>
              <a:t>making</a:t>
            </a:r>
            <a:r>
              <a:rPr lang="da-DK" altLang="da-DK" dirty="0">
                <a:solidFill>
                  <a:schemeClr val="tx1"/>
                </a:solidFill>
              </a:rPr>
              <a:t> partner</a:t>
            </a:r>
            <a:endParaRPr lang="de-DE" dirty="0"/>
          </a:p>
          <a:p>
            <a:endParaRPr lang="de-DE" dirty="0"/>
          </a:p>
        </p:txBody>
      </p:sp>
      <p:sp>
        <p:nvSpPr>
          <p:cNvPr id="4" name="Rectangle 1">
            <a:extLst>
              <a:ext uri="{FF2B5EF4-FFF2-40B4-BE49-F238E27FC236}">
                <a16:creationId xmlns:a16="http://schemas.microsoft.com/office/drawing/2014/main" id="{C20CC37D-D98D-94A2-4D27-80B37C861A62}"/>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573233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B4834-61EB-3C5E-69DE-1E4C89CE69C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1CE2D8C-E144-643C-5558-EA27A16596A6}"/>
              </a:ext>
            </a:extLst>
          </p:cNvPr>
          <p:cNvSpPr>
            <a:spLocks noGrp="1"/>
          </p:cNvSpPr>
          <p:nvPr>
            <p:ph type="title"/>
          </p:nvPr>
        </p:nvSpPr>
        <p:spPr/>
        <p:txBody>
          <a:bodyPr/>
          <a:lstStyle/>
          <a:p>
            <a:r>
              <a:rPr lang="da-DK" dirty="0" err="1"/>
              <a:t>Conclusion</a:t>
            </a:r>
            <a:endParaRPr lang="de-DE" dirty="0">
              <a:solidFill>
                <a:srgbClr val="ECF5EB"/>
              </a:solidFill>
            </a:endParaRPr>
          </a:p>
        </p:txBody>
      </p:sp>
      <p:sp>
        <p:nvSpPr>
          <p:cNvPr id="3" name="Inhaltsplatzhalter 2">
            <a:extLst>
              <a:ext uri="{FF2B5EF4-FFF2-40B4-BE49-F238E27FC236}">
                <a16:creationId xmlns:a16="http://schemas.microsoft.com/office/drawing/2014/main" id="{013B5400-CC4E-C36A-B5CE-2FFC48517A21}"/>
              </a:ext>
            </a:extLst>
          </p:cNvPr>
          <p:cNvSpPr>
            <a:spLocks noGrp="1"/>
          </p:cNvSpPr>
          <p:nvPr>
            <p:ph idx="1"/>
          </p:nvPr>
        </p:nvSpPr>
        <p:spPr/>
        <p:txBody>
          <a:bodyPr/>
          <a:lstStyle/>
          <a:p>
            <a:pPr eaLnBrk="0" fontAlgn="base" hangingPunct="0">
              <a:lnSpc>
                <a:spcPct val="100000"/>
              </a:lnSpc>
              <a:spcBef>
                <a:spcPct val="0"/>
              </a:spcBef>
              <a:spcAft>
                <a:spcPct val="0"/>
              </a:spcAft>
            </a:pPr>
            <a:r>
              <a:rPr lang="da-DK" altLang="da-DK" dirty="0">
                <a:solidFill>
                  <a:schemeClr val="tx1"/>
                </a:solidFill>
              </a:rPr>
              <a:t>Digital </a:t>
            </a:r>
            <a:r>
              <a:rPr lang="da-DK" altLang="da-DK" dirty="0" err="1">
                <a:solidFill>
                  <a:schemeClr val="tx1"/>
                </a:solidFill>
              </a:rPr>
              <a:t>Twins</a:t>
            </a:r>
            <a:r>
              <a:rPr lang="da-DK" altLang="da-DK" dirty="0">
                <a:solidFill>
                  <a:schemeClr val="tx1"/>
                </a:solidFill>
              </a:rPr>
              <a:t> = bridge </a:t>
            </a:r>
            <a:r>
              <a:rPr lang="da-DK" altLang="da-DK" dirty="0" err="1">
                <a:solidFill>
                  <a:schemeClr val="tx1"/>
                </a:solidFill>
              </a:rPr>
              <a:t>between</a:t>
            </a:r>
            <a:r>
              <a:rPr lang="da-DK" altLang="da-DK" dirty="0">
                <a:solidFill>
                  <a:schemeClr val="tx1"/>
                </a:solidFill>
              </a:rPr>
              <a:t> </a:t>
            </a:r>
            <a:r>
              <a:rPr lang="da-DK" altLang="da-DK" dirty="0" err="1">
                <a:solidFill>
                  <a:schemeClr val="tx1"/>
                </a:solidFill>
              </a:rPr>
              <a:t>concept</a:t>
            </a:r>
            <a:r>
              <a:rPr lang="da-DK" altLang="da-DK" dirty="0">
                <a:solidFill>
                  <a:schemeClr val="tx1"/>
                </a:solidFill>
              </a:rPr>
              <a:t> &amp; reality</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Useful</a:t>
            </a:r>
            <a:r>
              <a:rPr lang="da-DK" altLang="da-DK" dirty="0">
                <a:solidFill>
                  <a:schemeClr val="tx1"/>
                </a:solidFill>
              </a:rPr>
              <a:t> </a:t>
            </a:r>
            <a:r>
              <a:rPr lang="da-DK" altLang="da-DK" dirty="0" err="1">
                <a:solidFill>
                  <a:schemeClr val="tx1"/>
                </a:solidFill>
              </a:rPr>
              <a:t>across</a:t>
            </a:r>
            <a:r>
              <a:rPr lang="da-DK" altLang="da-DK" dirty="0">
                <a:solidFill>
                  <a:schemeClr val="tx1"/>
                </a:solidFill>
              </a:rPr>
              <a:t> </a:t>
            </a:r>
            <a:r>
              <a:rPr lang="da-DK" altLang="da-DK" dirty="0" err="1">
                <a:solidFill>
                  <a:schemeClr val="tx1"/>
                </a:solidFill>
              </a:rPr>
              <a:t>entire</a:t>
            </a:r>
            <a:r>
              <a:rPr lang="da-DK" altLang="da-DK" dirty="0">
                <a:solidFill>
                  <a:schemeClr val="tx1"/>
                </a:solidFill>
              </a:rPr>
              <a:t> </a:t>
            </a:r>
            <a:r>
              <a:rPr lang="da-DK" altLang="da-DK" dirty="0" err="1">
                <a:solidFill>
                  <a:schemeClr val="tx1"/>
                </a:solidFill>
              </a:rPr>
              <a:t>lifecycle</a:t>
            </a:r>
            <a:endParaRPr lang="da-DK" altLang="da-DK" dirty="0">
              <a:solidFill>
                <a:schemeClr val="tx1"/>
              </a:solidFill>
            </a:endParaRP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a:solidFill>
                  <a:schemeClr val="tx1"/>
                </a:solidFill>
              </a:rPr>
              <a:t>Relevant for </a:t>
            </a:r>
            <a:r>
              <a:rPr lang="da-DK" altLang="da-DK" dirty="0" err="1">
                <a:solidFill>
                  <a:schemeClr val="tx1"/>
                </a:solidFill>
              </a:rPr>
              <a:t>both</a:t>
            </a:r>
            <a:r>
              <a:rPr lang="da-DK" altLang="da-DK" dirty="0">
                <a:solidFill>
                  <a:schemeClr val="tx1"/>
                </a:solidFill>
              </a:rPr>
              <a:t> </a:t>
            </a:r>
            <a:r>
              <a:rPr lang="da-DK" altLang="da-DK" dirty="0" err="1">
                <a:solidFill>
                  <a:schemeClr val="tx1"/>
                </a:solidFill>
              </a:rPr>
              <a:t>industry</a:t>
            </a:r>
            <a:r>
              <a:rPr lang="da-DK" altLang="da-DK" dirty="0">
                <a:solidFill>
                  <a:schemeClr val="tx1"/>
                </a:solidFill>
              </a:rPr>
              <a:t> &amp; </a:t>
            </a:r>
            <a:r>
              <a:rPr lang="da-DK" altLang="da-DK" dirty="0" err="1">
                <a:solidFill>
                  <a:schemeClr val="tx1"/>
                </a:solidFill>
              </a:rPr>
              <a:t>education</a:t>
            </a:r>
            <a:endParaRPr lang="da-DK" altLang="da-DK" dirty="0">
              <a:solidFill>
                <a:schemeClr val="tx1"/>
              </a:solidFill>
            </a:endParaRP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a:solidFill>
                  <a:schemeClr val="tx1"/>
                </a:solidFill>
              </a:rPr>
              <a:t>From digital </a:t>
            </a:r>
            <a:r>
              <a:rPr lang="da-DK" altLang="da-DK" dirty="0" err="1">
                <a:solidFill>
                  <a:schemeClr val="tx1"/>
                </a:solidFill>
              </a:rPr>
              <a:t>mirror</a:t>
            </a:r>
            <a:r>
              <a:rPr lang="da-DK" altLang="da-DK" dirty="0">
                <a:solidFill>
                  <a:schemeClr val="tx1"/>
                </a:solidFill>
              </a:rPr>
              <a:t> → intelligent </a:t>
            </a:r>
            <a:r>
              <a:rPr lang="da-DK" altLang="da-DK" dirty="0" err="1">
                <a:solidFill>
                  <a:schemeClr val="tx1"/>
                </a:solidFill>
              </a:rPr>
              <a:t>collaborator</a:t>
            </a:r>
            <a:endParaRPr lang="de-DE" dirty="0"/>
          </a:p>
          <a:p>
            <a:endParaRPr lang="de-DE" dirty="0"/>
          </a:p>
        </p:txBody>
      </p:sp>
      <p:sp>
        <p:nvSpPr>
          <p:cNvPr id="4" name="Rectangle 1">
            <a:extLst>
              <a:ext uri="{FF2B5EF4-FFF2-40B4-BE49-F238E27FC236}">
                <a16:creationId xmlns:a16="http://schemas.microsoft.com/office/drawing/2014/main" id="{9A5E4575-032D-7676-8780-C0FDCBAFB2DD}"/>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130689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58B0CE-6A57-E80C-5AA7-8BF94DAE53E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810FDCD-A2B8-AED4-1230-F9CF21483F4B}"/>
              </a:ext>
            </a:extLst>
          </p:cNvPr>
          <p:cNvSpPr>
            <a:spLocks noGrp="1"/>
          </p:cNvSpPr>
          <p:nvPr>
            <p:ph type="title"/>
          </p:nvPr>
        </p:nvSpPr>
        <p:spPr/>
        <p:txBody>
          <a:bodyPr/>
          <a:lstStyle/>
          <a:p>
            <a:r>
              <a:rPr lang="da-DK" dirty="0" err="1"/>
              <a:t>Conclusion</a:t>
            </a:r>
            <a:endParaRPr lang="de-DE" dirty="0">
              <a:solidFill>
                <a:srgbClr val="ECF5EB"/>
              </a:solidFill>
            </a:endParaRPr>
          </a:p>
        </p:txBody>
      </p:sp>
      <p:pic>
        <p:nvPicPr>
          <p:cNvPr id="5" name="Pladsholder til indhold 4">
            <a:extLst>
              <a:ext uri="{FF2B5EF4-FFF2-40B4-BE49-F238E27FC236}">
                <a16:creationId xmlns:a16="http://schemas.microsoft.com/office/drawing/2014/main" id="{F720AAA9-39FD-7EBF-FB81-BA5BFC7EA16F}"/>
              </a:ext>
            </a:extLst>
          </p:cNvPr>
          <p:cNvPicPr>
            <a:picLocks noGrp="1" noChangeAspect="1"/>
          </p:cNvPicPr>
          <p:nvPr>
            <p:ph idx="1"/>
          </p:nvPr>
        </p:nvPicPr>
        <p:blipFill>
          <a:blip r:embed="rId3"/>
          <a:stretch>
            <a:fillRect/>
          </a:stretch>
        </p:blipFill>
        <p:spPr>
          <a:xfrm>
            <a:off x="1114464" y="1345355"/>
            <a:ext cx="7008131" cy="4662393"/>
          </a:xfrm>
          <a:prstGeom prst="rect">
            <a:avLst/>
          </a:prstGeom>
        </p:spPr>
      </p:pic>
      <p:sp>
        <p:nvSpPr>
          <p:cNvPr id="4" name="Rectangle 1">
            <a:extLst>
              <a:ext uri="{FF2B5EF4-FFF2-40B4-BE49-F238E27FC236}">
                <a16:creationId xmlns:a16="http://schemas.microsoft.com/office/drawing/2014/main" id="{98EB2973-E149-999D-8BC5-7E9C0E9727A0}"/>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82805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4F574-0CE6-5672-D9DF-BE8050D55C4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36C5AD3-9775-F162-494D-4082EB21F6A5}"/>
              </a:ext>
            </a:extLst>
          </p:cNvPr>
          <p:cNvSpPr>
            <a:spLocks noGrp="1"/>
          </p:cNvSpPr>
          <p:nvPr>
            <p:ph type="title"/>
          </p:nvPr>
        </p:nvSpPr>
        <p:spPr/>
        <p:txBody>
          <a:bodyPr/>
          <a:lstStyle/>
          <a:p>
            <a:r>
              <a:rPr lang="en-US" dirty="0"/>
              <a:t>What is a Digital Twin?</a:t>
            </a:r>
            <a:endParaRPr lang="de-DE" dirty="0">
              <a:solidFill>
                <a:srgbClr val="ECF5EB"/>
              </a:solidFill>
            </a:endParaRPr>
          </a:p>
        </p:txBody>
      </p:sp>
      <p:pic>
        <p:nvPicPr>
          <p:cNvPr id="4" name="Pladsholder til indhold 3">
            <a:extLst>
              <a:ext uri="{FF2B5EF4-FFF2-40B4-BE49-F238E27FC236}">
                <a16:creationId xmlns:a16="http://schemas.microsoft.com/office/drawing/2014/main" id="{510B76CB-D2A8-E8F9-504D-F08F74BC2AD6}"/>
              </a:ext>
            </a:extLst>
          </p:cNvPr>
          <p:cNvPicPr>
            <a:picLocks noGrp="1" noChangeAspect="1"/>
          </p:cNvPicPr>
          <p:nvPr>
            <p:ph idx="1"/>
          </p:nvPr>
        </p:nvPicPr>
        <p:blipFill>
          <a:blip r:embed="rId3"/>
          <a:stretch>
            <a:fillRect/>
          </a:stretch>
        </p:blipFill>
        <p:spPr>
          <a:xfrm>
            <a:off x="2698986" y="1825625"/>
            <a:ext cx="6543202" cy="4156075"/>
          </a:xfrm>
          <a:prstGeom prst="rect">
            <a:avLst/>
          </a:prstGeom>
        </p:spPr>
      </p:pic>
      <p:sp>
        <p:nvSpPr>
          <p:cNvPr id="6" name="Tekstfelt 5">
            <a:extLst>
              <a:ext uri="{FF2B5EF4-FFF2-40B4-BE49-F238E27FC236}">
                <a16:creationId xmlns:a16="http://schemas.microsoft.com/office/drawing/2014/main" id="{777F3F8B-1FAB-9034-3681-E4F4BCE110BA}"/>
              </a:ext>
            </a:extLst>
          </p:cNvPr>
          <p:cNvSpPr txBox="1"/>
          <p:nvPr/>
        </p:nvSpPr>
        <p:spPr>
          <a:xfrm>
            <a:off x="9165885" y="5058370"/>
            <a:ext cx="2954779" cy="923330"/>
          </a:xfrm>
          <a:prstGeom prst="rect">
            <a:avLst/>
          </a:prstGeom>
          <a:noFill/>
        </p:spPr>
        <p:txBody>
          <a:bodyPr wrap="square">
            <a:spAutoFit/>
          </a:bodyPr>
          <a:lstStyle/>
          <a:p>
            <a:r>
              <a:rPr lang="en-US" sz="1800" i="1" dirty="0">
                <a:effectLst/>
                <a:latin typeface="Aptos" panose="020B0004020202020204" pitchFamily="34" charset="0"/>
                <a:ea typeface="Aptos" panose="020B0004020202020204" pitchFamily="34" charset="0"/>
                <a:cs typeface="Times New Roman" panose="02020603050405020304" pitchFamily="18" charset="0"/>
              </a:rPr>
              <a:t>Digital Twins: Past, Present, and Future (2023) </a:t>
            </a:r>
          </a:p>
          <a:p>
            <a:r>
              <a:rPr lang="en-US" sz="1800" i="1" dirty="0">
                <a:effectLst/>
                <a:latin typeface="Aptos" panose="020B0004020202020204" pitchFamily="34" charset="0"/>
                <a:ea typeface="Aptos" panose="020B0004020202020204" pitchFamily="34" charset="0"/>
                <a:cs typeface="Times New Roman" panose="02020603050405020304" pitchFamily="18" charset="0"/>
              </a:rPr>
              <a:t>- Michael W. Grieves</a:t>
            </a:r>
            <a:endParaRPr lang="da-DK" dirty="0"/>
          </a:p>
        </p:txBody>
      </p:sp>
    </p:spTree>
    <p:extLst>
      <p:ext uri="{BB962C8B-B14F-4D97-AF65-F5344CB8AC3E}">
        <p14:creationId xmlns:p14="http://schemas.microsoft.com/office/powerpoint/2010/main" val="3665866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B4F2D-9E2F-3779-250C-5A9E8EDC05B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1DE517B-ED29-1D51-1792-6C9A5949DD6E}"/>
              </a:ext>
            </a:extLst>
          </p:cNvPr>
          <p:cNvSpPr>
            <a:spLocks noGrp="1"/>
          </p:cNvSpPr>
          <p:nvPr>
            <p:ph type="title"/>
          </p:nvPr>
        </p:nvSpPr>
        <p:spPr/>
        <p:txBody>
          <a:bodyPr/>
          <a:lstStyle/>
          <a:p>
            <a:r>
              <a:rPr lang="da-DK" dirty="0"/>
              <a:t>Digital </a:t>
            </a:r>
            <a:r>
              <a:rPr lang="da-DK" dirty="0" err="1"/>
              <a:t>Representations</a:t>
            </a:r>
            <a:endParaRPr lang="de-DE" dirty="0">
              <a:solidFill>
                <a:srgbClr val="ECF5EB"/>
              </a:solidFill>
            </a:endParaRPr>
          </a:p>
        </p:txBody>
      </p:sp>
      <p:sp>
        <p:nvSpPr>
          <p:cNvPr id="3" name="Inhaltsplatzhalter 2">
            <a:extLst>
              <a:ext uri="{FF2B5EF4-FFF2-40B4-BE49-F238E27FC236}">
                <a16:creationId xmlns:a16="http://schemas.microsoft.com/office/drawing/2014/main" id="{BAC5B3C8-62B6-C70C-F7A0-7E3ECEBDECEB}"/>
              </a:ext>
            </a:extLst>
          </p:cNvPr>
          <p:cNvSpPr>
            <a:spLocks noGrp="1"/>
          </p:cNvSpPr>
          <p:nvPr>
            <p:ph idx="1"/>
          </p:nvPr>
        </p:nvSpPr>
        <p:spPr/>
        <p:txBody>
          <a:bodyPr/>
          <a:lstStyle/>
          <a:p>
            <a:pPr eaLnBrk="0" fontAlgn="base" hangingPunct="0">
              <a:lnSpc>
                <a:spcPct val="100000"/>
              </a:lnSpc>
              <a:spcBef>
                <a:spcPct val="0"/>
              </a:spcBef>
              <a:spcAft>
                <a:spcPct val="0"/>
              </a:spcAft>
            </a:pPr>
            <a:r>
              <a:rPr lang="da-DK" altLang="da-DK" dirty="0">
                <a:solidFill>
                  <a:schemeClr val="tx1"/>
                </a:solidFill>
              </a:rPr>
              <a:t>Digital Model (digital → </a:t>
            </a:r>
            <a:r>
              <a:rPr lang="da-DK" altLang="da-DK" dirty="0" err="1">
                <a:solidFill>
                  <a:schemeClr val="tx1"/>
                </a:solidFill>
              </a:rPr>
              <a:t>physical</a:t>
            </a:r>
            <a:r>
              <a:rPr lang="da-DK" altLang="da-DK" dirty="0">
                <a:solidFill>
                  <a:schemeClr val="tx1"/>
                </a:solidFill>
              </a:rPr>
              <a:t>)</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a:solidFill>
                  <a:schemeClr val="tx1"/>
                </a:solidFill>
              </a:rPr>
              <a:t>Digital </a:t>
            </a:r>
            <a:r>
              <a:rPr lang="da-DK" altLang="da-DK" dirty="0" err="1">
                <a:solidFill>
                  <a:schemeClr val="tx1"/>
                </a:solidFill>
              </a:rPr>
              <a:t>Shadow</a:t>
            </a:r>
            <a:r>
              <a:rPr lang="da-DK" altLang="da-DK" dirty="0">
                <a:solidFill>
                  <a:schemeClr val="tx1"/>
                </a:solidFill>
              </a:rPr>
              <a:t> (</a:t>
            </a:r>
            <a:r>
              <a:rPr lang="da-DK" altLang="da-DK" dirty="0" err="1">
                <a:solidFill>
                  <a:schemeClr val="tx1"/>
                </a:solidFill>
              </a:rPr>
              <a:t>physical</a:t>
            </a:r>
            <a:r>
              <a:rPr lang="da-DK" altLang="da-DK" dirty="0">
                <a:solidFill>
                  <a:schemeClr val="tx1"/>
                </a:solidFill>
              </a:rPr>
              <a:t> → digital)</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a:solidFill>
                  <a:schemeClr val="tx1"/>
                </a:solidFill>
              </a:rPr>
              <a:t>Digital </a:t>
            </a:r>
            <a:r>
              <a:rPr lang="da-DK" altLang="da-DK" dirty="0" err="1">
                <a:solidFill>
                  <a:schemeClr val="tx1"/>
                </a:solidFill>
              </a:rPr>
              <a:t>Twin</a:t>
            </a:r>
            <a:r>
              <a:rPr lang="da-DK" altLang="da-DK" dirty="0">
                <a:solidFill>
                  <a:schemeClr val="tx1"/>
                </a:solidFill>
              </a:rPr>
              <a:t> (</a:t>
            </a:r>
            <a:r>
              <a:rPr lang="da-DK" altLang="da-DK" dirty="0" err="1">
                <a:solidFill>
                  <a:schemeClr val="tx1"/>
                </a:solidFill>
              </a:rPr>
              <a:t>two-way</a:t>
            </a:r>
            <a:r>
              <a:rPr lang="da-DK" altLang="da-DK" dirty="0">
                <a:solidFill>
                  <a:schemeClr val="tx1"/>
                </a:solidFill>
              </a:rPr>
              <a:t> sync)</a:t>
            </a:r>
          </a:p>
          <a:p>
            <a:pPr marL="0" indent="0">
              <a:buNone/>
            </a:pPr>
            <a:endParaRPr lang="de-DE" dirty="0"/>
          </a:p>
          <a:p>
            <a:endParaRPr lang="de-DE" dirty="0"/>
          </a:p>
        </p:txBody>
      </p:sp>
      <p:sp>
        <p:nvSpPr>
          <p:cNvPr id="7" name="Rectangle 4">
            <a:extLst>
              <a:ext uri="{FF2B5EF4-FFF2-40B4-BE49-F238E27FC236}">
                <a16:creationId xmlns:a16="http://schemas.microsoft.com/office/drawing/2014/main" id="{F1D94C1E-F263-5E7F-6CBC-0A8B051B78B5}"/>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76346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29A397-3BA4-3A3A-3944-E3AC4A0520F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040B727-C632-FAF5-BAF1-A81AC917774B}"/>
              </a:ext>
            </a:extLst>
          </p:cNvPr>
          <p:cNvSpPr>
            <a:spLocks noGrp="1"/>
          </p:cNvSpPr>
          <p:nvPr>
            <p:ph type="title"/>
          </p:nvPr>
        </p:nvSpPr>
        <p:spPr/>
        <p:txBody>
          <a:bodyPr/>
          <a:lstStyle/>
          <a:p>
            <a:r>
              <a:rPr lang="da-DK" dirty="0" err="1"/>
              <a:t>Historical</a:t>
            </a:r>
            <a:r>
              <a:rPr lang="da-DK" dirty="0"/>
              <a:t> Background</a:t>
            </a:r>
            <a:endParaRPr lang="de-DE" dirty="0">
              <a:solidFill>
                <a:srgbClr val="ECF5EB"/>
              </a:solidFill>
            </a:endParaRPr>
          </a:p>
        </p:txBody>
      </p:sp>
      <p:sp>
        <p:nvSpPr>
          <p:cNvPr id="3" name="Inhaltsplatzhalter 2">
            <a:extLst>
              <a:ext uri="{FF2B5EF4-FFF2-40B4-BE49-F238E27FC236}">
                <a16:creationId xmlns:a16="http://schemas.microsoft.com/office/drawing/2014/main" id="{C189D76A-DB42-57AA-E667-26266DD679E5}"/>
              </a:ext>
            </a:extLst>
          </p:cNvPr>
          <p:cNvSpPr>
            <a:spLocks noGrp="1"/>
          </p:cNvSpPr>
          <p:nvPr>
            <p:ph idx="1"/>
          </p:nvPr>
        </p:nvSpPr>
        <p:spPr/>
        <p:txBody>
          <a:bodyPr/>
          <a:lstStyle/>
          <a:p>
            <a:pPr eaLnBrk="0" fontAlgn="base" hangingPunct="0">
              <a:lnSpc>
                <a:spcPct val="100000"/>
              </a:lnSpc>
              <a:spcBef>
                <a:spcPct val="0"/>
              </a:spcBef>
              <a:spcAft>
                <a:spcPct val="0"/>
              </a:spcAft>
            </a:pPr>
            <a:r>
              <a:rPr lang="da-DK" altLang="da-DK" dirty="0">
                <a:solidFill>
                  <a:schemeClr val="tx1"/>
                </a:solidFill>
              </a:rPr>
              <a:t>Apollo 13 – </a:t>
            </a:r>
            <a:r>
              <a:rPr lang="da-DK" altLang="da-DK" dirty="0" err="1">
                <a:solidFill>
                  <a:schemeClr val="tx1"/>
                </a:solidFill>
              </a:rPr>
              <a:t>early</a:t>
            </a:r>
            <a:r>
              <a:rPr lang="da-DK" altLang="da-DK" dirty="0">
                <a:solidFill>
                  <a:schemeClr val="tx1"/>
                </a:solidFill>
              </a:rPr>
              <a:t> “</a:t>
            </a:r>
            <a:r>
              <a:rPr lang="da-DK" altLang="da-DK" dirty="0" err="1">
                <a:solidFill>
                  <a:schemeClr val="tx1"/>
                </a:solidFill>
              </a:rPr>
              <a:t>proto</a:t>
            </a:r>
            <a:r>
              <a:rPr lang="da-DK" altLang="da-DK" dirty="0">
                <a:solidFill>
                  <a:schemeClr val="tx1"/>
                </a:solidFill>
              </a:rPr>
              <a:t> </a:t>
            </a:r>
            <a:r>
              <a:rPr lang="da-DK" altLang="da-DK" dirty="0" err="1">
                <a:solidFill>
                  <a:schemeClr val="tx1"/>
                </a:solidFill>
              </a:rPr>
              <a:t>twin</a:t>
            </a:r>
            <a:r>
              <a:rPr lang="da-DK" altLang="da-DK" dirty="0">
                <a:solidFill>
                  <a:schemeClr val="tx1"/>
                </a:solidFill>
              </a:rPr>
              <a:t>”</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a:solidFill>
                  <a:schemeClr val="tx1"/>
                </a:solidFill>
              </a:rPr>
              <a:t>Computer simulations (Von Neumann, </a:t>
            </a:r>
            <a:r>
              <a:rPr lang="da-DK" altLang="da-DK" dirty="0" err="1">
                <a:solidFill>
                  <a:schemeClr val="tx1"/>
                </a:solidFill>
              </a:rPr>
              <a:t>Ulam</a:t>
            </a:r>
            <a:r>
              <a:rPr lang="da-DK" altLang="da-DK" dirty="0">
                <a:solidFill>
                  <a:schemeClr val="tx1"/>
                </a:solidFill>
              </a:rPr>
              <a:t>, </a:t>
            </a:r>
            <a:r>
              <a:rPr lang="da-DK" altLang="da-DK" dirty="0" err="1">
                <a:solidFill>
                  <a:schemeClr val="tx1"/>
                </a:solidFill>
              </a:rPr>
              <a:t>Shakey</a:t>
            </a:r>
            <a:r>
              <a:rPr lang="da-DK" altLang="da-DK" dirty="0">
                <a:solidFill>
                  <a:schemeClr val="tx1"/>
                </a:solidFill>
              </a:rPr>
              <a:t> robot)</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a:solidFill>
                  <a:schemeClr val="tx1"/>
                </a:solidFill>
              </a:rPr>
              <a:t>First </a:t>
            </a:r>
            <a:r>
              <a:rPr lang="da-DK" altLang="da-DK" dirty="0" err="1">
                <a:solidFill>
                  <a:schemeClr val="tx1"/>
                </a:solidFill>
              </a:rPr>
              <a:t>use</a:t>
            </a:r>
            <a:r>
              <a:rPr lang="da-DK" altLang="da-DK" dirty="0">
                <a:solidFill>
                  <a:schemeClr val="tx1"/>
                </a:solidFill>
              </a:rPr>
              <a:t> of the term (1997)</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Defined</a:t>
            </a:r>
            <a:r>
              <a:rPr lang="da-DK" altLang="da-DK" dirty="0">
                <a:solidFill>
                  <a:schemeClr val="tx1"/>
                </a:solidFill>
              </a:rPr>
              <a:t> in 2002, </a:t>
            </a:r>
            <a:r>
              <a:rPr lang="da-DK" altLang="da-DK" dirty="0" err="1">
                <a:solidFill>
                  <a:schemeClr val="tx1"/>
                </a:solidFill>
              </a:rPr>
              <a:t>widely</a:t>
            </a:r>
            <a:r>
              <a:rPr lang="da-DK" altLang="da-DK" dirty="0">
                <a:solidFill>
                  <a:schemeClr val="tx1"/>
                </a:solidFill>
              </a:rPr>
              <a:t> </a:t>
            </a:r>
            <a:r>
              <a:rPr lang="da-DK" altLang="da-DK" dirty="0" err="1">
                <a:solidFill>
                  <a:schemeClr val="tx1"/>
                </a:solidFill>
              </a:rPr>
              <a:t>adopted</a:t>
            </a:r>
            <a:r>
              <a:rPr lang="da-DK" altLang="da-DK" dirty="0">
                <a:solidFill>
                  <a:schemeClr val="tx1"/>
                </a:solidFill>
              </a:rPr>
              <a:t> by 2018</a:t>
            </a:r>
          </a:p>
          <a:p>
            <a:endParaRPr lang="de-DE" dirty="0"/>
          </a:p>
        </p:txBody>
      </p:sp>
      <p:sp>
        <p:nvSpPr>
          <p:cNvPr id="4" name="Rectangle 1">
            <a:extLst>
              <a:ext uri="{FF2B5EF4-FFF2-40B4-BE49-F238E27FC236}">
                <a16:creationId xmlns:a16="http://schemas.microsoft.com/office/drawing/2014/main" id="{B7800A40-5E6D-3B58-5530-FD2881290076}"/>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015651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9D41A7-6020-C284-B49F-B144512949E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5F6E642-33CF-B003-6E20-938DC99C5A40}"/>
              </a:ext>
            </a:extLst>
          </p:cNvPr>
          <p:cNvSpPr>
            <a:spLocks noGrp="1"/>
          </p:cNvSpPr>
          <p:nvPr>
            <p:ph type="title"/>
          </p:nvPr>
        </p:nvSpPr>
        <p:spPr/>
        <p:txBody>
          <a:bodyPr/>
          <a:lstStyle/>
          <a:p>
            <a:r>
              <a:rPr lang="da-DK" dirty="0"/>
              <a:t>Types of Digital </a:t>
            </a:r>
            <a:r>
              <a:rPr lang="da-DK" dirty="0" err="1"/>
              <a:t>Twins</a:t>
            </a:r>
            <a:endParaRPr lang="de-DE" dirty="0">
              <a:solidFill>
                <a:srgbClr val="ECF5EB"/>
              </a:solidFill>
            </a:endParaRPr>
          </a:p>
        </p:txBody>
      </p:sp>
      <p:sp>
        <p:nvSpPr>
          <p:cNvPr id="3" name="Inhaltsplatzhalter 2">
            <a:extLst>
              <a:ext uri="{FF2B5EF4-FFF2-40B4-BE49-F238E27FC236}">
                <a16:creationId xmlns:a16="http://schemas.microsoft.com/office/drawing/2014/main" id="{3262A9A8-7A23-EDCB-7D9C-7C67E44E7F86}"/>
              </a:ext>
            </a:extLst>
          </p:cNvPr>
          <p:cNvSpPr>
            <a:spLocks noGrp="1"/>
          </p:cNvSpPr>
          <p:nvPr>
            <p:ph idx="1"/>
          </p:nvPr>
        </p:nvSpPr>
        <p:spPr/>
        <p:txBody>
          <a:bodyPr/>
          <a:lstStyle/>
          <a:p>
            <a:pPr eaLnBrk="0" fontAlgn="base" hangingPunct="0">
              <a:lnSpc>
                <a:spcPct val="100000"/>
              </a:lnSpc>
              <a:spcBef>
                <a:spcPct val="0"/>
              </a:spcBef>
              <a:spcAft>
                <a:spcPct val="0"/>
              </a:spcAft>
            </a:pPr>
            <a:r>
              <a:rPr lang="da-DK" altLang="da-DK" dirty="0">
                <a:solidFill>
                  <a:schemeClr val="tx1"/>
                </a:solidFill>
              </a:rPr>
              <a:t>Prototype (DTP) – virtual design/</a:t>
            </a:r>
            <a:r>
              <a:rPr lang="da-DK" altLang="da-DK" dirty="0" err="1">
                <a:solidFill>
                  <a:schemeClr val="tx1"/>
                </a:solidFill>
              </a:rPr>
              <a:t>testing</a:t>
            </a:r>
            <a:endParaRPr lang="da-DK" altLang="da-DK" dirty="0">
              <a:solidFill>
                <a:schemeClr val="tx1"/>
              </a:solidFill>
            </a:endParaRP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Instance</a:t>
            </a:r>
            <a:r>
              <a:rPr lang="da-DK" altLang="da-DK" dirty="0">
                <a:solidFill>
                  <a:schemeClr val="tx1"/>
                </a:solidFill>
              </a:rPr>
              <a:t> (DTI) – </a:t>
            </a:r>
            <a:r>
              <a:rPr lang="da-DK" altLang="da-DK" dirty="0" err="1">
                <a:solidFill>
                  <a:schemeClr val="tx1"/>
                </a:solidFill>
              </a:rPr>
              <a:t>specific</a:t>
            </a:r>
            <a:r>
              <a:rPr lang="da-DK" altLang="da-DK" dirty="0">
                <a:solidFill>
                  <a:schemeClr val="tx1"/>
                </a:solidFill>
              </a:rPr>
              <a:t> unit with data</a:t>
            </a:r>
          </a:p>
          <a:p>
            <a:pPr eaLnBrk="0" fontAlgn="base" hangingPunct="0">
              <a:lnSpc>
                <a:spcPct val="100000"/>
              </a:lnSpc>
              <a:spcBef>
                <a:spcPct val="0"/>
              </a:spcBef>
              <a:spcAft>
                <a:spcPct val="0"/>
              </a:spcAft>
            </a:pPr>
            <a:endParaRPr lang="da-DK" altLang="da-DK" dirty="0">
              <a:solidFill>
                <a:schemeClr val="tx1"/>
              </a:solidFill>
            </a:endParaRPr>
          </a:p>
          <a:p>
            <a:pPr eaLnBrk="0" fontAlgn="base" hangingPunct="0">
              <a:lnSpc>
                <a:spcPct val="100000"/>
              </a:lnSpc>
              <a:spcBef>
                <a:spcPct val="0"/>
              </a:spcBef>
              <a:spcAft>
                <a:spcPct val="0"/>
              </a:spcAft>
            </a:pPr>
            <a:r>
              <a:rPr lang="da-DK" altLang="da-DK" dirty="0" err="1">
                <a:solidFill>
                  <a:schemeClr val="tx1"/>
                </a:solidFill>
              </a:rPr>
              <a:t>Aggregate</a:t>
            </a:r>
            <a:r>
              <a:rPr lang="da-DK" altLang="da-DK" dirty="0">
                <a:solidFill>
                  <a:schemeClr val="tx1"/>
                </a:solidFill>
              </a:rPr>
              <a:t> (DTA) – </a:t>
            </a:r>
            <a:r>
              <a:rPr lang="da-DK" altLang="da-DK" dirty="0" err="1">
                <a:solidFill>
                  <a:schemeClr val="tx1"/>
                </a:solidFill>
              </a:rPr>
              <a:t>collection</a:t>
            </a:r>
            <a:r>
              <a:rPr lang="da-DK" altLang="da-DK" dirty="0">
                <a:solidFill>
                  <a:schemeClr val="tx1"/>
                </a:solidFill>
              </a:rPr>
              <a:t> of </a:t>
            </a:r>
            <a:r>
              <a:rPr lang="da-DK" altLang="da-DK" dirty="0" err="1">
                <a:solidFill>
                  <a:schemeClr val="tx1"/>
                </a:solidFill>
              </a:rPr>
              <a:t>DTIs</a:t>
            </a:r>
            <a:r>
              <a:rPr lang="da-DK" altLang="da-DK" dirty="0">
                <a:solidFill>
                  <a:schemeClr val="tx1"/>
                </a:solidFill>
              </a:rPr>
              <a:t>, </a:t>
            </a:r>
            <a:r>
              <a:rPr lang="da-DK" altLang="da-DK" dirty="0" err="1">
                <a:solidFill>
                  <a:schemeClr val="tx1"/>
                </a:solidFill>
              </a:rPr>
              <a:t>predictive</a:t>
            </a:r>
            <a:r>
              <a:rPr lang="da-DK" altLang="da-DK" dirty="0">
                <a:solidFill>
                  <a:schemeClr val="tx1"/>
                </a:solidFill>
              </a:rPr>
              <a:t> </a:t>
            </a:r>
            <a:r>
              <a:rPr lang="da-DK" altLang="da-DK" dirty="0" err="1">
                <a:solidFill>
                  <a:schemeClr val="tx1"/>
                </a:solidFill>
              </a:rPr>
              <a:t>analytics</a:t>
            </a:r>
            <a:endParaRPr lang="da-DK" altLang="da-DK" dirty="0">
              <a:solidFill>
                <a:schemeClr val="tx1"/>
              </a:solidFill>
            </a:endParaRPr>
          </a:p>
          <a:p>
            <a:endParaRPr lang="de-DE" dirty="0"/>
          </a:p>
        </p:txBody>
      </p:sp>
      <p:sp>
        <p:nvSpPr>
          <p:cNvPr id="4" name="Rectangle 1">
            <a:extLst>
              <a:ext uri="{FF2B5EF4-FFF2-40B4-BE49-F238E27FC236}">
                <a16:creationId xmlns:a16="http://schemas.microsoft.com/office/drawing/2014/main" id="{CD650742-CC4D-C0D8-BC99-C39FBFAB46F2}"/>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99128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BE067-17EF-1FD2-F829-7A453B01DBE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5CABBE1-06BB-153D-0192-96A78BDC4CDF}"/>
              </a:ext>
            </a:extLst>
          </p:cNvPr>
          <p:cNvSpPr>
            <a:spLocks noGrp="1"/>
          </p:cNvSpPr>
          <p:nvPr>
            <p:ph type="title"/>
          </p:nvPr>
        </p:nvSpPr>
        <p:spPr/>
        <p:txBody>
          <a:bodyPr/>
          <a:lstStyle/>
          <a:p>
            <a:r>
              <a:rPr lang="de-DE" dirty="0">
                <a:solidFill>
                  <a:srgbClr val="0E2841"/>
                </a:solidFill>
              </a:rPr>
              <a:t>Examples </a:t>
            </a:r>
            <a:r>
              <a:rPr lang="de-DE" dirty="0" err="1">
                <a:solidFill>
                  <a:srgbClr val="0E2841"/>
                </a:solidFill>
              </a:rPr>
              <a:t>of</a:t>
            </a:r>
            <a:r>
              <a:rPr lang="de-DE" dirty="0">
                <a:solidFill>
                  <a:srgbClr val="0E2841"/>
                </a:solidFill>
              </a:rPr>
              <a:t> Digital Twins</a:t>
            </a:r>
          </a:p>
        </p:txBody>
      </p:sp>
      <p:pic>
        <p:nvPicPr>
          <p:cNvPr id="5" name="Grafik 4">
            <a:extLst>
              <a:ext uri="{FF2B5EF4-FFF2-40B4-BE49-F238E27FC236}">
                <a16:creationId xmlns:a16="http://schemas.microsoft.com/office/drawing/2014/main" id="{DC218A2A-8812-DDD4-8CCB-35000E77684C}"/>
              </a:ext>
            </a:extLst>
          </p:cNvPr>
          <p:cNvPicPr>
            <a:picLocks noChangeAspect="1"/>
          </p:cNvPicPr>
          <p:nvPr/>
        </p:nvPicPr>
        <p:blipFill>
          <a:blip r:embed="rId2">
            <a:extLst>
              <a:ext uri="{28A0092B-C50C-407E-A947-70E740481C1C}">
                <a14:useLocalDpi xmlns:a14="http://schemas.microsoft.com/office/drawing/2010/main" val="0"/>
              </a:ext>
            </a:extLst>
          </a:blip>
          <a:srcRect l="5203" r="5203"/>
          <a:stretch/>
        </p:blipFill>
        <p:spPr>
          <a:xfrm>
            <a:off x="307068" y="1265439"/>
            <a:ext cx="3563087" cy="2294884"/>
          </a:xfrm>
          <a:prstGeom prst="rect">
            <a:avLst/>
          </a:prstGeom>
          <a:ln>
            <a:noFill/>
          </a:ln>
          <a:effectLst>
            <a:outerShdw blurRad="292100" dist="139700" dir="2700000" algn="tl" rotWithShape="0">
              <a:srgbClr val="333333">
                <a:alpha val="65000"/>
              </a:srgbClr>
            </a:outerShdw>
          </a:effectLst>
        </p:spPr>
      </p:pic>
      <p:pic>
        <p:nvPicPr>
          <p:cNvPr id="6" name="Grafik 5">
            <a:extLst>
              <a:ext uri="{FF2B5EF4-FFF2-40B4-BE49-F238E27FC236}">
                <a16:creationId xmlns:a16="http://schemas.microsoft.com/office/drawing/2014/main" id="{E1A43F39-E217-320C-E651-3DA18091254E}"/>
              </a:ext>
            </a:extLst>
          </p:cNvPr>
          <p:cNvPicPr>
            <a:picLocks noChangeAspect="1"/>
          </p:cNvPicPr>
          <p:nvPr/>
        </p:nvPicPr>
        <p:blipFill>
          <a:blip r:embed="rId3">
            <a:extLst>
              <a:ext uri="{28A0092B-C50C-407E-A947-70E740481C1C}">
                <a14:useLocalDpi xmlns:a14="http://schemas.microsoft.com/office/drawing/2010/main" val="0"/>
              </a:ext>
            </a:extLst>
          </a:blip>
          <a:srcRect l="9007" t="22669"/>
          <a:stretch/>
        </p:blipFill>
        <p:spPr>
          <a:xfrm>
            <a:off x="307068" y="3637261"/>
            <a:ext cx="4408350" cy="2294884"/>
          </a:xfrm>
          <a:prstGeom prst="rect">
            <a:avLst/>
          </a:prstGeom>
          <a:ln>
            <a:noFill/>
          </a:ln>
          <a:effectLst>
            <a:outerShdw blurRad="292100" dist="139700" dir="2700000" algn="tl" rotWithShape="0">
              <a:srgbClr val="333333">
                <a:alpha val="65000"/>
              </a:srgbClr>
            </a:outerShdw>
          </a:effectLst>
        </p:spPr>
      </p:pic>
      <p:pic>
        <p:nvPicPr>
          <p:cNvPr id="7" name="Grafik 6">
            <a:extLst>
              <a:ext uri="{FF2B5EF4-FFF2-40B4-BE49-F238E27FC236}">
                <a16:creationId xmlns:a16="http://schemas.microsoft.com/office/drawing/2014/main" id="{C7A2C436-4E7A-1A3A-0DD6-E3B41CDD6E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1237" y="2511599"/>
            <a:ext cx="4888448" cy="3190531"/>
          </a:xfrm>
          <a:prstGeom prst="rect">
            <a:avLst/>
          </a:prstGeom>
          <a:ln>
            <a:noFill/>
          </a:ln>
          <a:effectLst>
            <a:outerShdw blurRad="292100" dist="139700" dir="2700000" algn="tl" rotWithShape="0">
              <a:srgbClr val="333333">
                <a:alpha val="65000"/>
              </a:srgbClr>
            </a:outerShdw>
          </a:effectLst>
        </p:spPr>
      </p:pic>
      <p:sp>
        <p:nvSpPr>
          <p:cNvPr id="3" name="Inhaltsplatzhalter 2">
            <a:extLst>
              <a:ext uri="{FF2B5EF4-FFF2-40B4-BE49-F238E27FC236}">
                <a16:creationId xmlns:a16="http://schemas.microsoft.com/office/drawing/2014/main" id="{1C57D128-A9B5-0784-B8BB-E5D6687ED6CF}"/>
              </a:ext>
            </a:extLst>
          </p:cNvPr>
          <p:cNvSpPr>
            <a:spLocks noGrp="1"/>
          </p:cNvSpPr>
          <p:nvPr>
            <p:ph idx="1"/>
          </p:nvPr>
        </p:nvSpPr>
        <p:spPr>
          <a:xfrm>
            <a:off x="999376" y="5411938"/>
            <a:ext cx="3610168" cy="624900"/>
          </a:xfrm>
          <a:solidFill>
            <a:schemeClr val="bg1">
              <a:lumMod val="75000"/>
              <a:alpha val="78000"/>
            </a:schemeClr>
          </a:solidFill>
        </p:spPr>
        <p:txBody>
          <a:bodyPr vert="horz" lIns="91440" tIns="45720" rIns="91440" bIns="45720" rtlCol="0" anchor="t">
            <a:noAutofit/>
          </a:bodyPr>
          <a:lstStyle/>
          <a:p>
            <a:pPr marL="0" indent="0" algn="ctr">
              <a:buNone/>
            </a:pPr>
            <a:r>
              <a:rPr lang="de-DE" sz="1900" dirty="0"/>
              <a:t>conveyor belt </a:t>
            </a:r>
          </a:p>
          <a:p>
            <a:pPr marL="0" indent="0" algn="ctr">
              <a:buNone/>
            </a:pPr>
            <a:r>
              <a:rPr lang="de-DE" sz="1900" dirty="0"/>
              <a:t>with light beams</a:t>
            </a:r>
          </a:p>
          <a:p>
            <a:pPr marL="0" indent="0" algn="ctr">
              <a:buNone/>
            </a:pPr>
            <a:endParaRPr lang="de-DE" sz="1900" dirty="0"/>
          </a:p>
        </p:txBody>
      </p:sp>
      <p:sp>
        <p:nvSpPr>
          <p:cNvPr id="4" name="Inhaltsplatzhalter 2">
            <a:extLst>
              <a:ext uri="{FF2B5EF4-FFF2-40B4-BE49-F238E27FC236}">
                <a16:creationId xmlns:a16="http://schemas.microsoft.com/office/drawing/2014/main" id="{D076026E-32C5-F8FA-A9FB-1FD5E8B74523}"/>
              </a:ext>
            </a:extLst>
          </p:cNvPr>
          <p:cNvSpPr txBox="1">
            <a:spLocks/>
          </p:cNvSpPr>
          <p:nvPr/>
        </p:nvSpPr>
        <p:spPr>
          <a:xfrm>
            <a:off x="7476584" y="5189213"/>
            <a:ext cx="2902808" cy="535175"/>
          </a:xfrm>
          <a:prstGeom prst="rect">
            <a:avLst/>
          </a:prstGeom>
          <a:solidFill>
            <a:schemeClr val="bg1">
              <a:lumMod val="75000"/>
              <a:alpha val="78000"/>
            </a:schemeClr>
          </a:solidFill>
        </p:spPr>
        <p:txBody>
          <a:bodyPr vert="horz" lIns="91440" tIns="45720" rIns="91440" bIns="45720" rtlCol="0" anchor="t">
            <a:normAutofit/>
          </a:bodyPr>
          <a:lstStyle>
            <a:lvl1pPr indent="0" algn="ctr">
              <a:lnSpc>
                <a:spcPct val="90000"/>
              </a:lnSpc>
              <a:spcBef>
                <a:spcPts val="1000"/>
              </a:spcBef>
              <a:buFont typeface="Wingdings" panose="05000000000000000000" pitchFamily="2" charset="2"/>
              <a:buNone/>
              <a:defRPr lang="de-DE" sz="2000" smtClean="0">
                <a:solidFill>
                  <a:schemeClr val="tx2"/>
                </a:solidFill>
              </a:defRPr>
            </a:lvl1pPr>
            <a:lvl2pPr marL="685800" indent="-228600">
              <a:lnSpc>
                <a:spcPct val="90000"/>
              </a:lnSpc>
              <a:spcBef>
                <a:spcPts val="500"/>
              </a:spcBef>
              <a:buFont typeface="Wingdings" panose="05000000000000000000" pitchFamily="2" charset="2"/>
              <a:buChar char="§"/>
              <a:defRPr lang="de-DE" sz="2400" smtClean="0"/>
            </a:lvl2pPr>
            <a:lvl3pPr marL="1143000" indent="-228600">
              <a:lnSpc>
                <a:spcPct val="90000"/>
              </a:lnSpc>
              <a:spcBef>
                <a:spcPts val="500"/>
              </a:spcBef>
              <a:buFont typeface="Wingdings" panose="05000000000000000000" pitchFamily="2" charset="2"/>
              <a:buChar char="§"/>
              <a:defRPr lang="de-DE" sz="2000" smtClean="0"/>
            </a:lvl3pPr>
            <a:lvl4pPr marL="1600200" indent="-228600">
              <a:lnSpc>
                <a:spcPct val="90000"/>
              </a:lnSpc>
              <a:spcBef>
                <a:spcPts val="500"/>
              </a:spcBef>
              <a:buFont typeface="Wingdings" panose="05000000000000000000" pitchFamily="2" charset="2"/>
              <a:buChar char="§"/>
              <a:defRPr lang="de-DE" smtClean="0"/>
            </a:lvl4pPr>
            <a:lvl5pPr marL="2057400" indent="-228600">
              <a:lnSpc>
                <a:spcPct val="90000"/>
              </a:lnSpc>
              <a:spcBef>
                <a:spcPts val="500"/>
              </a:spcBef>
              <a:buFont typeface="Wingdings" panose="05000000000000000000" pitchFamily="2" charset="2"/>
              <a:buChar char="§"/>
              <a:defRPr lang="de-DE" smtClean="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0" lang="de-DE" sz="1900" b="0" i="0" u="none" strike="noStrike" kern="1200" cap="none" spc="0" normalizeH="0" baseline="0" noProof="0" dirty="0">
                <a:ln>
                  <a:noFill/>
                </a:ln>
                <a:solidFill>
                  <a:srgbClr val="0E2841"/>
                </a:solidFill>
                <a:effectLst/>
                <a:uLnTx/>
                <a:uFillTx/>
                <a:latin typeface="Aptos" panose="02110004020202020204"/>
                <a:ea typeface="+mn-ea"/>
                <a:cs typeface="+mn-cs"/>
              </a:rPr>
              <a:t>workpiece handling</a:t>
            </a:r>
          </a:p>
          <a:p>
            <a:pPr marL="0" marR="0" lvl="0" indent="0" algn="ctr"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endParaRPr kumimoji="0" lang="de-DE" sz="1900" b="0" i="0" u="none" strike="noStrike" kern="1200" cap="none" spc="0" normalizeH="0" baseline="0" noProof="0" dirty="0">
              <a:ln>
                <a:noFill/>
              </a:ln>
              <a:solidFill>
                <a:srgbClr val="0E2841"/>
              </a:solidFill>
              <a:effectLst/>
              <a:uLnTx/>
              <a:uFillTx/>
              <a:latin typeface="Aptos" panose="02110004020202020204"/>
              <a:ea typeface="+mn-ea"/>
              <a:cs typeface="+mn-cs"/>
            </a:endParaRPr>
          </a:p>
        </p:txBody>
      </p:sp>
      <p:sp>
        <p:nvSpPr>
          <p:cNvPr id="9" name="Inhaltsplatzhalter 2">
            <a:extLst>
              <a:ext uri="{FF2B5EF4-FFF2-40B4-BE49-F238E27FC236}">
                <a16:creationId xmlns:a16="http://schemas.microsoft.com/office/drawing/2014/main" id="{C9D4F945-AE70-80AE-61CD-D4BAAF9F3531}"/>
              </a:ext>
            </a:extLst>
          </p:cNvPr>
          <p:cNvSpPr txBox="1">
            <a:spLocks/>
          </p:cNvSpPr>
          <p:nvPr/>
        </p:nvSpPr>
        <p:spPr>
          <a:xfrm>
            <a:off x="559990" y="2976956"/>
            <a:ext cx="2879520" cy="583367"/>
          </a:xfrm>
          <a:prstGeom prst="rect">
            <a:avLst/>
          </a:prstGeom>
          <a:solidFill>
            <a:schemeClr val="bg1">
              <a:lumMod val="75000"/>
              <a:alpha val="78000"/>
            </a:schemeClr>
          </a:solidFill>
        </p:spPr>
        <p:txBody>
          <a:bodyPr vert="horz" lIns="91440" tIns="45720" rIns="91440" bIns="45720" rtlCol="0" anchor="t">
            <a:normAutofit/>
          </a:bodyPr>
          <a:lstStyle>
            <a:defPPr>
              <a:defRPr lang="de-DE"/>
            </a:defPPr>
            <a:lvl1pPr indent="0" algn="ctr">
              <a:lnSpc>
                <a:spcPct val="90000"/>
              </a:lnSpc>
              <a:spcBef>
                <a:spcPts val="1000"/>
              </a:spcBef>
              <a:buFont typeface="Wingdings" panose="05000000000000000000" pitchFamily="2" charset="2"/>
              <a:buNone/>
              <a:defRPr sz="2000">
                <a:solidFill>
                  <a:schemeClr val="tx2"/>
                </a:solidFill>
              </a:defRPr>
            </a:lvl1pPr>
            <a:lvl2pPr marL="685800" indent="-228600">
              <a:lnSpc>
                <a:spcPct val="90000"/>
              </a:lnSpc>
              <a:spcBef>
                <a:spcPts val="500"/>
              </a:spcBef>
              <a:buFont typeface="Wingdings" panose="05000000000000000000" pitchFamily="2" charset="2"/>
              <a:buChar char="§"/>
              <a:defRPr sz="2400"/>
            </a:lvl2pPr>
            <a:lvl3pPr marL="1143000" indent="-228600">
              <a:lnSpc>
                <a:spcPct val="90000"/>
              </a:lnSpc>
              <a:spcBef>
                <a:spcPts val="500"/>
              </a:spcBef>
              <a:buFont typeface="Wingdings" panose="05000000000000000000" pitchFamily="2" charset="2"/>
              <a:buChar char="§"/>
              <a:defRPr sz="2000"/>
            </a:lvl3pPr>
            <a:lvl4pPr marL="1600200" indent="-228600">
              <a:lnSpc>
                <a:spcPct val="90000"/>
              </a:lnSpc>
              <a:spcBef>
                <a:spcPts val="500"/>
              </a:spcBef>
              <a:buFont typeface="Wingdings" panose="05000000000000000000" pitchFamily="2" charset="2"/>
              <a:buChar char="§"/>
            </a:lvl4pPr>
            <a:lvl5pPr marL="2057400" indent="-228600">
              <a:lnSpc>
                <a:spcPct val="90000"/>
              </a:lnSpc>
              <a:spcBef>
                <a:spcPts val="500"/>
              </a:spcBef>
              <a:buFont typeface="Wingdings" panose="05000000000000000000" pitchFamily="2" charset="2"/>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0" lang="de-DE" sz="1900" b="0" i="0" u="none" strike="noStrike" kern="1200" cap="none" spc="0" normalizeH="0" baseline="0" noProof="0" dirty="0">
                <a:ln>
                  <a:noFill/>
                </a:ln>
                <a:solidFill>
                  <a:srgbClr val="0E2841"/>
                </a:solidFill>
                <a:effectLst/>
                <a:uLnTx/>
                <a:uFillTx/>
                <a:latin typeface="Aptos" panose="02110004020202020204"/>
                <a:ea typeface="+mn-ea"/>
                <a:cs typeface="+mn-cs"/>
              </a:rPr>
              <a:t>physical bodies</a:t>
            </a:r>
          </a:p>
          <a:p>
            <a:pPr marL="0" marR="0" lvl="0" indent="0" algn="ctr"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endParaRPr kumimoji="0" lang="de-DE" sz="1900" b="0" i="0" u="none" strike="noStrike" kern="1200" cap="none" spc="0" normalizeH="0" baseline="0" noProof="0" dirty="0">
              <a:ln>
                <a:noFill/>
              </a:ln>
              <a:solidFill>
                <a:srgbClr val="0E2841"/>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046446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FC4EB9-684C-0736-8311-8ED89382926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FACE624-A45D-D473-463E-A154AF69D041}"/>
              </a:ext>
            </a:extLst>
          </p:cNvPr>
          <p:cNvSpPr>
            <a:spLocks noGrp="1"/>
          </p:cNvSpPr>
          <p:nvPr>
            <p:ph type="title"/>
          </p:nvPr>
        </p:nvSpPr>
        <p:spPr/>
        <p:txBody>
          <a:bodyPr/>
          <a:lstStyle/>
          <a:p>
            <a:r>
              <a:rPr lang="de-DE" dirty="0">
                <a:solidFill>
                  <a:srgbClr val="0E2841"/>
                </a:solidFill>
              </a:rPr>
              <a:t>Examples </a:t>
            </a:r>
            <a:r>
              <a:rPr lang="de-DE" dirty="0" err="1">
                <a:solidFill>
                  <a:srgbClr val="0E2841"/>
                </a:solidFill>
              </a:rPr>
              <a:t>of</a:t>
            </a:r>
            <a:r>
              <a:rPr lang="de-DE" dirty="0">
                <a:solidFill>
                  <a:srgbClr val="0E2841"/>
                </a:solidFill>
              </a:rPr>
              <a:t> Digital Twins</a:t>
            </a:r>
          </a:p>
        </p:txBody>
      </p:sp>
      <p:pic>
        <p:nvPicPr>
          <p:cNvPr id="8" name="Grafik 7">
            <a:extLst>
              <a:ext uri="{FF2B5EF4-FFF2-40B4-BE49-F238E27FC236}">
                <a16:creationId xmlns:a16="http://schemas.microsoft.com/office/drawing/2014/main" id="{F60CDBFC-2177-86BB-0178-29D8785EE2B8}"/>
              </a:ext>
            </a:extLst>
          </p:cNvPr>
          <p:cNvPicPr>
            <a:picLocks noChangeAspect="1"/>
          </p:cNvPicPr>
          <p:nvPr/>
        </p:nvPicPr>
        <p:blipFill>
          <a:blip r:embed="rId2" cstate="print">
            <a:extLst>
              <a:ext uri="{28A0092B-C50C-407E-A947-70E740481C1C}">
                <a14:useLocalDpi xmlns:a14="http://schemas.microsoft.com/office/drawing/2010/main" val="0"/>
              </a:ext>
            </a:extLst>
          </a:blip>
          <a:srcRect l="16098" r="1872"/>
          <a:stretch/>
        </p:blipFill>
        <p:spPr>
          <a:xfrm>
            <a:off x="472440" y="1328020"/>
            <a:ext cx="3535356" cy="2307412"/>
          </a:xfrm>
          <a:prstGeom prst="rect">
            <a:avLst/>
          </a:prstGeom>
          <a:ln>
            <a:noFill/>
          </a:ln>
          <a:effectLst>
            <a:outerShdw blurRad="292100" dist="139700" dir="2700000" algn="tl" rotWithShape="0">
              <a:srgbClr val="333333">
                <a:alpha val="65000"/>
              </a:srgbClr>
            </a:outerShdw>
          </a:effectLst>
        </p:spPr>
      </p:pic>
      <p:pic>
        <p:nvPicPr>
          <p:cNvPr id="10" name="Grafik 9">
            <a:extLst>
              <a:ext uri="{FF2B5EF4-FFF2-40B4-BE49-F238E27FC236}">
                <a16:creationId xmlns:a16="http://schemas.microsoft.com/office/drawing/2014/main" id="{EABDF16B-BD25-0CE9-6EDF-DC65DDDF7075}"/>
              </a:ext>
            </a:extLst>
          </p:cNvPr>
          <p:cNvPicPr>
            <a:picLocks noChangeAspect="1"/>
          </p:cNvPicPr>
          <p:nvPr/>
        </p:nvPicPr>
        <p:blipFill>
          <a:blip r:embed="rId3">
            <a:extLst>
              <a:ext uri="{28A0092B-C50C-407E-A947-70E740481C1C}">
                <a14:useLocalDpi xmlns:a14="http://schemas.microsoft.com/office/drawing/2010/main" val="0"/>
              </a:ext>
            </a:extLst>
          </a:blip>
          <a:srcRect l="4500"/>
          <a:stretch/>
        </p:blipFill>
        <p:spPr>
          <a:xfrm>
            <a:off x="5928435" y="2720256"/>
            <a:ext cx="4336712" cy="2860188"/>
          </a:xfrm>
          <a:prstGeom prst="rect">
            <a:avLst/>
          </a:prstGeom>
          <a:ln>
            <a:noFill/>
          </a:ln>
          <a:effectLst>
            <a:outerShdw blurRad="292100" dist="139700" dir="2700000" algn="tl" rotWithShape="0">
              <a:srgbClr val="333333">
                <a:alpha val="65000"/>
              </a:srgbClr>
            </a:outerShdw>
          </a:effectLst>
        </p:spPr>
      </p:pic>
      <p:pic>
        <p:nvPicPr>
          <p:cNvPr id="11" name="Grafik 10">
            <a:extLst>
              <a:ext uri="{FF2B5EF4-FFF2-40B4-BE49-F238E27FC236}">
                <a16:creationId xmlns:a16="http://schemas.microsoft.com/office/drawing/2014/main" id="{A0B340F8-A78C-D9C6-6E3B-BD36A88FA06D}"/>
              </a:ext>
            </a:extLst>
          </p:cNvPr>
          <p:cNvPicPr>
            <a:picLocks noChangeAspect="1"/>
          </p:cNvPicPr>
          <p:nvPr/>
        </p:nvPicPr>
        <p:blipFill>
          <a:blip r:embed="rId4">
            <a:extLst>
              <a:ext uri="{28A0092B-C50C-407E-A947-70E740481C1C}">
                <a14:useLocalDpi xmlns:a14="http://schemas.microsoft.com/office/drawing/2010/main" val="0"/>
              </a:ext>
            </a:extLst>
          </a:blip>
          <a:srcRect l="2593" t="13768" r="7742" b="11207"/>
          <a:stretch/>
        </p:blipFill>
        <p:spPr>
          <a:xfrm>
            <a:off x="510498" y="3734833"/>
            <a:ext cx="4440905" cy="2281385"/>
          </a:xfrm>
          <a:prstGeom prst="rect">
            <a:avLst/>
          </a:prstGeom>
          <a:ln>
            <a:noFill/>
          </a:ln>
          <a:effectLst>
            <a:outerShdw blurRad="292100" dist="139700" dir="2700000" algn="tl" rotWithShape="0">
              <a:srgbClr val="333333">
                <a:alpha val="65000"/>
              </a:srgbClr>
            </a:outerShdw>
          </a:effectLst>
        </p:spPr>
      </p:pic>
      <p:sp>
        <p:nvSpPr>
          <p:cNvPr id="12" name="Inhaltsplatzhalter 2">
            <a:extLst>
              <a:ext uri="{FF2B5EF4-FFF2-40B4-BE49-F238E27FC236}">
                <a16:creationId xmlns:a16="http://schemas.microsoft.com/office/drawing/2014/main" id="{775042AD-7E11-110B-5F71-EBFB4B1DF0C4}"/>
              </a:ext>
            </a:extLst>
          </p:cNvPr>
          <p:cNvSpPr txBox="1">
            <a:spLocks/>
          </p:cNvSpPr>
          <p:nvPr/>
        </p:nvSpPr>
        <p:spPr>
          <a:xfrm>
            <a:off x="2862093" y="5580444"/>
            <a:ext cx="2291406" cy="535175"/>
          </a:xfrm>
          <a:prstGeom prst="rect">
            <a:avLst/>
          </a:prstGeom>
          <a:solidFill>
            <a:schemeClr val="bg1">
              <a:lumMod val="75000"/>
              <a:alpha val="78000"/>
            </a:schemeClr>
          </a:solidFill>
        </p:spPr>
        <p:txBody>
          <a:bodyPr vert="horz" lIns="91440" tIns="45720" rIns="91440" bIns="45720" rtlCol="0" anchor="t">
            <a:normAutofit/>
          </a:bodyPr>
          <a:lstStyle>
            <a:defPPr>
              <a:defRPr lang="de-DE"/>
            </a:defPPr>
            <a:lvl1pPr indent="0" algn="ctr">
              <a:lnSpc>
                <a:spcPct val="90000"/>
              </a:lnSpc>
              <a:spcBef>
                <a:spcPts val="1000"/>
              </a:spcBef>
              <a:buFont typeface="Wingdings" panose="05000000000000000000" pitchFamily="2" charset="2"/>
              <a:buNone/>
              <a:defRPr sz="2000">
                <a:solidFill>
                  <a:schemeClr val="tx2"/>
                </a:solidFill>
              </a:defRPr>
            </a:lvl1pPr>
            <a:lvl2pPr marL="685800" indent="-228600">
              <a:lnSpc>
                <a:spcPct val="90000"/>
              </a:lnSpc>
              <a:spcBef>
                <a:spcPts val="500"/>
              </a:spcBef>
              <a:buFont typeface="Wingdings" panose="05000000000000000000" pitchFamily="2" charset="2"/>
              <a:buChar char="§"/>
              <a:defRPr sz="2400"/>
            </a:lvl2pPr>
            <a:lvl3pPr marL="1143000" indent="-228600">
              <a:lnSpc>
                <a:spcPct val="90000"/>
              </a:lnSpc>
              <a:spcBef>
                <a:spcPts val="500"/>
              </a:spcBef>
              <a:buFont typeface="Wingdings" panose="05000000000000000000" pitchFamily="2" charset="2"/>
              <a:buChar char="§"/>
              <a:defRPr sz="2000"/>
            </a:lvl3pPr>
            <a:lvl4pPr marL="1600200" indent="-228600">
              <a:lnSpc>
                <a:spcPct val="90000"/>
              </a:lnSpc>
              <a:spcBef>
                <a:spcPts val="500"/>
              </a:spcBef>
              <a:buFont typeface="Wingdings" panose="05000000000000000000" pitchFamily="2" charset="2"/>
              <a:buChar char="§"/>
            </a:lvl4pPr>
            <a:lvl5pPr marL="2057400" indent="-228600">
              <a:lnSpc>
                <a:spcPct val="90000"/>
              </a:lnSpc>
              <a:spcBef>
                <a:spcPts val="500"/>
              </a:spcBef>
              <a:buFont typeface="Wingdings" panose="05000000000000000000" pitchFamily="2" charset="2"/>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0" lang="de-DE" sz="1900" b="0" i="0" u="none" strike="noStrike" kern="1200" cap="none" spc="0" normalizeH="0" baseline="0" noProof="0" dirty="0">
                <a:ln>
                  <a:noFill/>
                </a:ln>
                <a:solidFill>
                  <a:srgbClr val="0E2841"/>
                </a:solidFill>
                <a:effectLst/>
                <a:uLnTx/>
                <a:uFillTx/>
                <a:latin typeface="Aptos" panose="02110004020202020204"/>
                <a:ea typeface="+mn-ea"/>
                <a:cs typeface="+mn-cs"/>
              </a:rPr>
              <a:t>lift handling</a:t>
            </a:r>
          </a:p>
        </p:txBody>
      </p:sp>
      <p:sp>
        <p:nvSpPr>
          <p:cNvPr id="13" name="Inhaltsplatzhalter 2">
            <a:extLst>
              <a:ext uri="{FF2B5EF4-FFF2-40B4-BE49-F238E27FC236}">
                <a16:creationId xmlns:a16="http://schemas.microsoft.com/office/drawing/2014/main" id="{741E141F-DA87-BFF9-A989-382659F0475D}"/>
              </a:ext>
            </a:extLst>
          </p:cNvPr>
          <p:cNvSpPr txBox="1">
            <a:spLocks/>
          </p:cNvSpPr>
          <p:nvPr/>
        </p:nvSpPr>
        <p:spPr>
          <a:xfrm>
            <a:off x="472440" y="3109933"/>
            <a:ext cx="2879519" cy="624900"/>
          </a:xfrm>
          <a:prstGeom prst="rect">
            <a:avLst/>
          </a:prstGeom>
          <a:solidFill>
            <a:schemeClr val="bg1">
              <a:lumMod val="75000"/>
              <a:alpha val="78000"/>
            </a:schemeClr>
          </a:solidFill>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Wingdings" panose="05000000000000000000" pitchFamily="2" charset="2"/>
              <a:buChar char="§"/>
              <a:defRPr lang="de-DE" sz="2800" kern="1200" smtClean="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lang="de-DE" sz="24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lang="de-DE" sz="20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0" lang="de-DE" sz="1900" b="0" i="0" u="none" strike="noStrike" kern="1200" cap="none" spc="0" normalizeH="0" baseline="0" noProof="0" dirty="0">
                <a:ln>
                  <a:noFill/>
                </a:ln>
                <a:solidFill>
                  <a:srgbClr val="0E2841"/>
                </a:solidFill>
                <a:effectLst/>
                <a:uLnTx/>
                <a:uFillTx/>
                <a:latin typeface="Aptos" panose="02110004020202020204"/>
                <a:ea typeface="+mn-ea"/>
                <a:cs typeface="+mn-cs"/>
              </a:rPr>
              <a:t>Material sorting (metal and non metal)</a:t>
            </a:r>
          </a:p>
          <a:p>
            <a:pPr marL="228600" marR="0" lvl="0" indent="-228600" algn="ctr"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endParaRPr kumimoji="0" lang="de-DE" sz="1900" b="0" i="0" u="none" strike="noStrike" kern="1200" cap="none" spc="0" normalizeH="0" baseline="0" noProof="0" dirty="0">
              <a:ln>
                <a:noFill/>
              </a:ln>
              <a:solidFill>
                <a:srgbClr val="0E2841"/>
              </a:solidFill>
              <a:effectLst/>
              <a:uLnTx/>
              <a:uFillTx/>
              <a:latin typeface="Aptos" panose="02110004020202020204"/>
              <a:ea typeface="+mn-ea"/>
              <a:cs typeface="+mn-cs"/>
            </a:endParaRPr>
          </a:p>
        </p:txBody>
      </p:sp>
      <p:sp>
        <p:nvSpPr>
          <p:cNvPr id="14" name="Inhaltsplatzhalter 2">
            <a:extLst>
              <a:ext uri="{FF2B5EF4-FFF2-40B4-BE49-F238E27FC236}">
                <a16:creationId xmlns:a16="http://schemas.microsoft.com/office/drawing/2014/main" id="{C70D45DD-B7B5-BE89-40A1-7355E1E1ABC9}"/>
              </a:ext>
            </a:extLst>
          </p:cNvPr>
          <p:cNvSpPr txBox="1">
            <a:spLocks/>
          </p:cNvSpPr>
          <p:nvPr/>
        </p:nvSpPr>
        <p:spPr>
          <a:xfrm>
            <a:off x="6290215" y="5195916"/>
            <a:ext cx="2879519" cy="624900"/>
          </a:xfrm>
          <a:prstGeom prst="rect">
            <a:avLst/>
          </a:prstGeom>
          <a:solidFill>
            <a:schemeClr val="bg1">
              <a:lumMod val="75000"/>
              <a:alpha val="78000"/>
            </a:schemeClr>
          </a:solidFill>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Wingdings" panose="05000000000000000000" pitchFamily="2" charset="2"/>
              <a:buChar char="§"/>
              <a:defRPr lang="de-DE" sz="2800" kern="1200" smtClean="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lang="de-DE" sz="24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lang="de-DE" sz="20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0" lang="de-DE" sz="1900" b="0" i="0" u="none" strike="noStrike" kern="1200" cap="none" spc="0" normalizeH="0" baseline="0" noProof="0" dirty="0">
                <a:ln>
                  <a:noFill/>
                </a:ln>
                <a:solidFill>
                  <a:srgbClr val="0E2841"/>
                </a:solidFill>
                <a:effectLst/>
                <a:uLnTx/>
                <a:uFillTx/>
                <a:latin typeface="Aptos" panose="02110004020202020204"/>
                <a:ea typeface="+mn-ea"/>
                <a:cs typeface="+mn-cs"/>
              </a:rPr>
              <a:t>CP lab transfer track</a:t>
            </a:r>
          </a:p>
          <a:p>
            <a:pPr marL="228600" marR="0" lvl="0" indent="-228600" algn="ctr"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endParaRPr kumimoji="0" lang="de-DE" sz="1900" b="0" i="0" u="none" strike="noStrike" kern="1200" cap="none" spc="0" normalizeH="0" baseline="0" noProof="0" dirty="0">
              <a:ln>
                <a:noFill/>
              </a:ln>
              <a:solidFill>
                <a:srgbClr val="0E2841"/>
              </a:solidFill>
              <a:effectLst/>
              <a:uLnTx/>
              <a:uFillTx/>
              <a:latin typeface="Aptos" panose="02110004020202020204"/>
              <a:ea typeface="+mn-ea"/>
              <a:cs typeface="+mn-cs"/>
            </a:endParaRPr>
          </a:p>
        </p:txBody>
      </p:sp>
    </p:spTree>
    <p:extLst>
      <p:ext uri="{BB962C8B-B14F-4D97-AF65-F5344CB8AC3E}">
        <p14:creationId xmlns:p14="http://schemas.microsoft.com/office/powerpoint/2010/main" val="4526138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8BF56-0A4A-46CE-0456-301F4F8BA78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C36E5D2-FD07-98FD-E20E-D35A56850589}"/>
              </a:ext>
            </a:extLst>
          </p:cNvPr>
          <p:cNvSpPr>
            <a:spLocks noGrp="1"/>
          </p:cNvSpPr>
          <p:nvPr>
            <p:ph type="title"/>
          </p:nvPr>
        </p:nvSpPr>
        <p:spPr/>
        <p:txBody>
          <a:bodyPr/>
          <a:lstStyle/>
          <a:p>
            <a:r>
              <a:rPr lang="da-DK" dirty="0"/>
              <a:t>Types of Digital </a:t>
            </a:r>
            <a:r>
              <a:rPr lang="da-DK" dirty="0" err="1"/>
              <a:t>Twins</a:t>
            </a:r>
            <a:endParaRPr lang="de-DE" dirty="0">
              <a:solidFill>
                <a:srgbClr val="ECF5EB"/>
              </a:solidFill>
            </a:endParaRPr>
          </a:p>
        </p:txBody>
      </p:sp>
      <p:pic>
        <p:nvPicPr>
          <p:cNvPr id="5" name="Pladsholder til indhold 4">
            <a:extLst>
              <a:ext uri="{FF2B5EF4-FFF2-40B4-BE49-F238E27FC236}">
                <a16:creationId xmlns:a16="http://schemas.microsoft.com/office/drawing/2014/main" id="{EC95C108-D3DA-BDA2-C0A1-96057DAF4E5C}"/>
              </a:ext>
            </a:extLst>
          </p:cNvPr>
          <p:cNvPicPr>
            <a:picLocks noGrp="1" noChangeAspect="1"/>
          </p:cNvPicPr>
          <p:nvPr>
            <p:ph idx="1"/>
          </p:nvPr>
        </p:nvPicPr>
        <p:blipFill>
          <a:blip r:embed="rId3"/>
          <a:stretch>
            <a:fillRect/>
          </a:stretch>
        </p:blipFill>
        <p:spPr>
          <a:xfrm>
            <a:off x="1131290" y="1400783"/>
            <a:ext cx="6894516" cy="4586606"/>
          </a:xfrm>
          <a:prstGeom prst="rect">
            <a:avLst/>
          </a:prstGeom>
        </p:spPr>
      </p:pic>
      <p:sp>
        <p:nvSpPr>
          <p:cNvPr id="4" name="Rectangle 1">
            <a:extLst>
              <a:ext uri="{FF2B5EF4-FFF2-40B4-BE49-F238E27FC236}">
                <a16:creationId xmlns:a16="http://schemas.microsoft.com/office/drawing/2014/main" id="{E939357F-0638-7F8C-CCFE-3AF649A7D67A}"/>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15802054"/>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f71b712-2a79-485d-a50b-3f309b85d1a3">
      <Terms xmlns="http://schemas.microsoft.com/office/infopath/2007/PartnerControls"/>
    </lcf76f155ced4ddcb4097134ff3c332f>
    <TaxCatchAll xmlns="1e68f28d-8a58-494e-a398-bd7be72c3a4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D5D09B6212A35F489B73216DB4061546" ma:contentTypeVersion="13" ma:contentTypeDescription="Ein neues Dokument erstellen." ma:contentTypeScope="" ma:versionID="89132be8b629b03e66d452515acf0e9b">
  <xsd:schema xmlns:xsd="http://www.w3.org/2001/XMLSchema" xmlns:xs="http://www.w3.org/2001/XMLSchema" xmlns:p="http://schemas.microsoft.com/office/2006/metadata/properties" xmlns:ns2="8f71b712-2a79-485d-a50b-3f309b85d1a3" xmlns:ns3="1e68f28d-8a58-494e-a398-bd7be72c3a42" targetNamespace="http://schemas.microsoft.com/office/2006/metadata/properties" ma:root="true" ma:fieldsID="bb7ba05bf6c539b99cf0ccc2dbba14f6" ns2:_="" ns3:_="">
    <xsd:import namespace="8f71b712-2a79-485d-a50b-3f309b85d1a3"/>
    <xsd:import namespace="1e68f28d-8a58-494e-a398-bd7be72c3a4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Location" minOccurs="0"/>
                <xsd:element ref="ns2:MediaServiceGenerationTime" minOccurs="0"/>
                <xsd:element ref="ns2:MediaServiceEventHashCode" minOccurs="0"/>
                <xsd:element ref="ns2:MediaLengthInSecond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f71b712-2a79-485d-a50b-3f309b85d1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794a74d5-36e8-48d6-9fdb-fdc95bfd6c5e"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e68f28d-8a58-494e-a398-bd7be72c3a4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141d213-1ccf-4586-a8c7-395cc053f42f}" ma:internalName="TaxCatchAll" ma:showField="CatchAllData" ma:web="1e68f28d-8a58-494e-a398-bd7be72c3a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8F0441-E46B-49B5-877C-0D06379469D0}">
  <ds:schemaRefs>
    <ds:schemaRef ds:uri="http://purl.org/dc/dcmitype/"/>
    <ds:schemaRef ds:uri="http://www.w3.org/XML/1998/namespace"/>
    <ds:schemaRef ds:uri="http://schemas.microsoft.com/office/infopath/2007/PartnerControls"/>
    <ds:schemaRef ds:uri="http://schemas.microsoft.com/office/2006/metadata/properties"/>
    <ds:schemaRef ds:uri="http://schemas.microsoft.com/office/2006/documentManagement/types"/>
    <ds:schemaRef ds:uri="8f71b712-2a79-485d-a50b-3f309b85d1a3"/>
    <ds:schemaRef ds:uri="1e68f28d-8a58-494e-a398-bd7be72c3a42"/>
    <ds:schemaRef ds:uri="http://schemas.openxmlformats.org/package/2006/metadata/core-properties"/>
    <ds:schemaRef ds:uri="http://purl.org/dc/terms/"/>
    <ds:schemaRef ds:uri="http://purl.org/dc/elements/1.1/"/>
  </ds:schemaRefs>
</ds:datastoreItem>
</file>

<file path=customXml/itemProps2.xml><?xml version="1.0" encoding="utf-8"?>
<ds:datastoreItem xmlns:ds="http://schemas.openxmlformats.org/officeDocument/2006/customXml" ds:itemID="{B0EBC33B-B07C-473E-A2FA-EF05D7610CA6}">
  <ds:schemaRefs>
    <ds:schemaRef ds:uri="http://schemas.microsoft.com/sharepoint/v3/contenttype/forms"/>
  </ds:schemaRefs>
</ds:datastoreItem>
</file>

<file path=customXml/itemProps3.xml><?xml version="1.0" encoding="utf-8"?>
<ds:datastoreItem xmlns:ds="http://schemas.openxmlformats.org/officeDocument/2006/customXml" ds:itemID="{653A5B4A-2221-4B18-8264-C19539B0044B}"/>
</file>

<file path=docProps/app.xml><?xml version="1.0" encoding="utf-8"?>
<Properties xmlns="http://schemas.openxmlformats.org/officeDocument/2006/extended-properties" xmlns:vt="http://schemas.openxmlformats.org/officeDocument/2006/docPropsVTypes">
  <TotalTime>0</TotalTime>
  <Words>1903</Words>
  <Application>Microsoft Office PowerPoint</Application>
  <PresentationFormat>Breitbild</PresentationFormat>
  <Paragraphs>232</Paragraphs>
  <Slides>23</Slides>
  <Notes>19</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23</vt:i4>
      </vt:variant>
    </vt:vector>
  </HeadingPairs>
  <TitlesOfParts>
    <vt:vector size="28" baseType="lpstr">
      <vt:lpstr>Aptos</vt:lpstr>
      <vt:lpstr>Aptos Display</vt:lpstr>
      <vt:lpstr>Arial</vt:lpstr>
      <vt:lpstr>Wingdings</vt:lpstr>
      <vt:lpstr>Office</vt:lpstr>
      <vt:lpstr>Module 1</vt:lpstr>
      <vt:lpstr>What is a Digital Twin?</vt:lpstr>
      <vt:lpstr>What is a Digital Twin?</vt:lpstr>
      <vt:lpstr>Digital Representations</vt:lpstr>
      <vt:lpstr>Historical Background</vt:lpstr>
      <vt:lpstr>Types of Digital Twins</vt:lpstr>
      <vt:lpstr>Examples of Digital Twins</vt:lpstr>
      <vt:lpstr>Examples of Digital Twins</vt:lpstr>
      <vt:lpstr>Types of Digital Twins</vt:lpstr>
      <vt:lpstr>Twins in the Product Lifecycle</vt:lpstr>
      <vt:lpstr>Evolution of Digital Twins</vt:lpstr>
      <vt:lpstr>Evolution of Digital Twins</vt:lpstr>
      <vt:lpstr>Simulation &amp; Testing</vt:lpstr>
      <vt:lpstr>Simulation &amp; Testing</vt:lpstr>
      <vt:lpstr>Simulation &amp; Testing</vt:lpstr>
      <vt:lpstr>Advantages of Digital Twins</vt:lpstr>
      <vt:lpstr>Challenges / Disadvantages</vt:lpstr>
      <vt:lpstr>Challenges / Disadvantages</vt:lpstr>
      <vt:lpstr>Digital Twins in Education</vt:lpstr>
      <vt:lpstr>Hardware &amp; Software for Digital Twins</vt:lpstr>
      <vt:lpstr>The Future of Digital Twins</vt:lpstr>
      <vt:lpstr>Conclusion</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Benjamin Geibel</dc:creator>
  <cp:lastModifiedBy>Geibel Benjamin</cp:lastModifiedBy>
  <cp:revision>2</cp:revision>
  <dcterms:created xsi:type="dcterms:W3CDTF">2024-12-19T22:17:28Z</dcterms:created>
  <dcterms:modified xsi:type="dcterms:W3CDTF">2026-02-25T14:40:09Z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0x010100D5D09B6212A35F489B73216DB4061546</vt:lpwstr>
  </property>
  <property fmtid="{D5CDD505-2E9C-101B-9397-08002B2CF9AE}" pid="3" name="MediaServiceImageTags">
    <vt:lpwstr/>
  </property>
</Properties>
</file>